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tags/tag3.xml" ContentType="application/vnd.openxmlformats-officedocument.presentationml.tags+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9" r:id="rId2"/>
  </p:sldMasterIdLst>
  <p:notesMasterIdLst>
    <p:notesMasterId r:id="rId58"/>
  </p:notesMasterIdLst>
  <p:handoutMasterIdLst>
    <p:handoutMasterId r:id="rId59"/>
  </p:handoutMasterIdLst>
  <p:sldIdLst>
    <p:sldId id="4032" r:id="rId3"/>
    <p:sldId id="4033" r:id="rId4"/>
    <p:sldId id="3249" r:id="rId5"/>
    <p:sldId id="4054" r:id="rId6"/>
    <p:sldId id="4034" r:id="rId7"/>
    <p:sldId id="4056" r:id="rId8"/>
    <p:sldId id="4084" r:id="rId9"/>
    <p:sldId id="4029" r:id="rId10"/>
    <p:sldId id="4072" r:id="rId11"/>
    <p:sldId id="3876" r:id="rId12"/>
    <p:sldId id="4077" r:id="rId13"/>
    <p:sldId id="4075" r:id="rId14"/>
    <p:sldId id="4078" r:id="rId15"/>
    <p:sldId id="4085" r:id="rId16"/>
    <p:sldId id="3555" r:id="rId17"/>
    <p:sldId id="4080" r:id="rId18"/>
    <p:sldId id="3688" r:id="rId19"/>
    <p:sldId id="4060" r:id="rId20"/>
    <p:sldId id="4082" r:id="rId21"/>
    <p:sldId id="4086" r:id="rId22"/>
    <p:sldId id="4044" r:id="rId23"/>
    <p:sldId id="4059" r:id="rId24"/>
    <p:sldId id="4046" r:id="rId25"/>
    <p:sldId id="4061" r:id="rId26"/>
    <p:sldId id="4047" r:id="rId27"/>
    <p:sldId id="4062" r:id="rId28"/>
    <p:sldId id="4063" r:id="rId29"/>
    <p:sldId id="4045" r:id="rId30"/>
    <p:sldId id="3932" r:id="rId31"/>
    <p:sldId id="3151" r:id="rId32"/>
    <p:sldId id="3829" r:id="rId33"/>
    <p:sldId id="4030" r:id="rId34"/>
    <p:sldId id="4065" r:id="rId35"/>
    <p:sldId id="4066" r:id="rId36"/>
    <p:sldId id="4094" r:id="rId37"/>
    <p:sldId id="4090" r:id="rId38"/>
    <p:sldId id="3887" r:id="rId39"/>
    <p:sldId id="4040" r:id="rId40"/>
    <p:sldId id="4041" r:id="rId41"/>
    <p:sldId id="4087" r:id="rId42"/>
    <p:sldId id="4042" r:id="rId43"/>
    <p:sldId id="4089" r:id="rId44"/>
    <p:sldId id="4083" r:id="rId45"/>
    <p:sldId id="4091" r:id="rId46"/>
    <p:sldId id="3373" r:id="rId47"/>
    <p:sldId id="3374" r:id="rId48"/>
    <p:sldId id="3979" r:id="rId49"/>
    <p:sldId id="4095" r:id="rId50"/>
    <p:sldId id="3505" r:id="rId51"/>
    <p:sldId id="3506" r:id="rId52"/>
    <p:sldId id="3611" r:id="rId53"/>
    <p:sldId id="4070" r:id="rId54"/>
    <p:sldId id="4043" r:id="rId55"/>
    <p:sldId id="3160" r:id="rId56"/>
    <p:sldId id="4067" r:id="rId57"/>
  </p:sldIdLst>
  <p:sldSz cx="9144000" cy="6858000" type="screen4x3"/>
  <p:notesSz cx="6745288" cy="9882188"/>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09270" indent="-14541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021715" indent="-29337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533525" indent="-44132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045335" indent="-5892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820545" algn="l" defTabSz="72771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184400" algn="l" defTabSz="72771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548890" algn="l" defTabSz="72771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912745" algn="l" defTabSz="72771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1893">
          <p15:clr>
            <a:srgbClr val="A4A3A4"/>
          </p15:clr>
        </p15:guide>
        <p15:guide id="2" pos="1540">
          <p15:clr>
            <a:srgbClr val="A4A3A4"/>
          </p15:clr>
        </p15:guide>
        <p15:guide id="3" pos="4444">
          <p15:clr>
            <a:srgbClr val="A4A3A4"/>
          </p15:clr>
        </p15:guide>
        <p15:guide id="4" pos="5518">
          <p15:clr>
            <a:srgbClr val="A4A3A4"/>
          </p15:clr>
        </p15:guide>
        <p15:guide id="5" pos="386">
          <p15:clr>
            <a:srgbClr val="A4A3A4"/>
          </p15:clr>
        </p15:guide>
        <p15:guide id="6" pos="2851">
          <p15:clr>
            <a:srgbClr val="A4A3A4"/>
          </p15:clr>
        </p15:guide>
      </p15:sldGuideLst>
    </p:ext>
    <p:ext uri="{2D200454-40CA-4A62-9FC3-DE9A4176ACB9}">
      <p15:notesGuideLst xmlns="" xmlns:p15="http://schemas.microsoft.com/office/powerpoint/2012/main">
        <p15:guide id="1" orient="horz" pos="2524">
          <p15:clr>
            <a:srgbClr val="A4A3A4"/>
          </p15:clr>
        </p15:guide>
        <p15:guide id="2" pos="213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34C4C"/>
    <a:srgbClr val="CA9162"/>
    <a:srgbClr val="D7BB45"/>
    <a:srgbClr val="C00000"/>
    <a:srgbClr val="001132"/>
    <a:srgbClr val="E5B719"/>
    <a:srgbClr val="568B9A"/>
    <a:srgbClr val="95AF4F"/>
    <a:srgbClr val="9BA25C"/>
    <a:srgbClr val="3C9DA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2" autoAdjust="0"/>
    <p:restoredTop sz="87074" autoAdjust="0"/>
  </p:normalViewPr>
  <p:slideViewPr>
    <p:cSldViewPr snapToGrid="0">
      <p:cViewPr varScale="1">
        <p:scale>
          <a:sx n="99" d="100"/>
          <a:sy n="99" d="100"/>
        </p:scale>
        <p:origin x="-1974" y="-84"/>
      </p:cViewPr>
      <p:guideLst>
        <p:guide orient="horz" pos="1893"/>
        <p:guide pos="1540"/>
        <p:guide pos="4444"/>
        <p:guide pos="5518"/>
        <p:guide pos="386"/>
        <p:guide pos="2851"/>
      </p:guideLst>
    </p:cSldViewPr>
  </p:slideViewPr>
  <p:outlineViewPr>
    <p:cViewPr>
      <p:scale>
        <a:sx n="100" d="100"/>
        <a:sy n="100" d="100"/>
      </p:scale>
      <p:origin x="762" y="0"/>
    </p:cViewPr>
  </p:outlineViewPr>
  <p:notesTextViewPr>
    <p:cViewPr>
      <p:scale>
        <a:sx n="200" d="100"/>
        <a:sy n="200" d="100"/>
      </p:scale>
      <p:origin x="0" y="0"/>
    </p:cViewPr>
  </p:notesTextViewPr>
  <p:sorterViewPr>
    <p:cViewPr>
      <p:scale>
        <a:sx n="132" d="100"/>
        <a:sy n="132" d="100"/>
      </p:scale>
      <p:origin x="0" y="9245"/>
    </p:cViewPr>
  </p:sorterViewPr>
  <p:notesViewPr>
    <p:cSldViewPr snapToGrid="0" showGuides="1">
      <p:cViewPr varScale="1">
        <p:scale>
          <a:sx n="63" d="100"/>
          <a:sy n="63" d="100"/>
        </p:scale>
        <p:origin x="-3115" y="-72"/>
      </p:cViewPr>
      <p:guideLst>
        <p:guide orient="horz" pos="2728"/>
        <p:guide pos="2103"/>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2958" cy="495826"/>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20769" y="0"/>
            <a:ext cx="2922958" cy="495826"/>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pPr/>
              <a:t>2019/8/8</a:t>
            </a:fld>
            <a:endParaRPr lang="zh-CN" altLang="en-US"/>
          </a:p>
        </p:txBody>
      </p:sp>
      <p:sp>
        <p:nvSpPr>
          <p:cNvPr id="4" name="页脚占位符 3"/>
          <p:cNvSpPr>
            <a:spLocks noGrp="1"/>
          </p:cNvSpPr>
          <p:nvPr>
            <p:ph type="ftr" sz="quarter" idx="2"/>
          </p:nvPr>
        </p:nvSpPr>
        <p:spPr>
          <a:xfrm>
            <a:off x="0" y="9386364"/>
            <a:ext cx="2922958" cy="495825"/>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20769" y="9386364"/>
            <a:ext cx="2922958" cy="495825"/>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pPr/>
              <a:t>‹#›</a:t>
            </a:fld>
            <a:endParaRPr lang="zh-CN" altLang="en-US"/>
          </a:p>
        </p:txBody>
      </p:sp>
    </p:spTree>
    <p:extLst>
      <p:ext uri="{BB962C8B-B14F-4D97-AF65-F5344CB8AC3E}">
        <p14:creationId xmlns="" xmlns:p14="http://schemas.microsoft.com/office/powerpoint/2010/main" val="3957821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2958" cy="494109"/>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20769" y="0"/>
            <a:ext cx="2922958" cy="494109"/>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2019/8/8</a:t>
            </a:fld>
            <a:endParaRPr lang="zh-CN" altLang="en-US"/>
          </a:p>
        </p:txBody>
      </p:sp>
      <p:sp>
        <p:nvSpPr>
          <p:cNvPr id="4" name="幻灯片图像占位符 3"/>
          <p:cNvSpPr>
            <a:spLocks noGrp="1" noRot="1" noChangeAspect="1"/>
          </p:cNvSpPr>
          <p:nvPr>
            <p:ph type="sldImg" idx="2"/>
          </p:nvPr>
        </p:nvSpPr>
        <p:spPr>
          <a:xfrm>
            <a:off x="903288" y="741363"/>
            <a:ext cx="4938712" cy="3705225"/>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74529" y="4694039"/>
            <a:ext cx="5396230" cy="4446985"/>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9386364"/>
            <a:ext cx="2922958" cy="494109"/>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20769" y="9386364"/>
            <a:ext cx="2922958" cy="494109"/>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 xmlns:p14="http://schemas.microsoft.com/office/powerpoint/2010/main" val="11866373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mn-lt"/>
        <a:ea typeface="+mn-ea"/>
        <a:cs typeface="+mn-cs"/>
      </a:defRPr>
    </a:lvl1pPr>
    <a:lvl2pPr marL="362585" algn="l" rtl="0" eaLnBrk="0" fontAlgn="base" hangingPunct="0">
      <a:spcBef>
        <a:spcPct val="30000"/>
      </a:spcBef>
      <a:spcAft>
        <a:spcPct val="0"/>
      </a:spcAft>
      <a:defRPr sz="1000" kern="1200">
        <a:solidFill>
          <a:schemeClr val="tx1"/>
        </a:solidFill>
        <a:latin typeface="+mn-lt"/>
        <a:ea typeface="+mn-ea"/>
        <a:cs typeface="+mn-cs"/>
      </a:defRPr>
    </a:lvl2pPr>
    <a:lvl3pPr marL="727075" algn="l" rtl="0" eaLnBrk="0" fontAlgn="base" hangingPunct="0">
      <a:spcBef>
        <a:spcPct val="30000"/>
      </a:spcBef>
      <a:spcAft>
        <a:spcPct val="0"/>
      </a:spcAft>
      <a:defRPr sz="1000" kern="1200">
        <a:solidFill>
          <a:schemeClr val="tx1"/>
        </a:solidFill>
        <a:latin typeface="+mn-lt"/>
        <a:ea typeface="+mn-ea"/>
        <a:cs typeface="+mn-cs"/>
      </a:defRPr>
    </a:lvl3pPr>
    <a:lvl4pPr marL="1090930" algn="l" rtl="0" eaLnBrk="0" fontAlgn="base" hangingPunct="0">
      <a:spcBef>
        <a:spcPct val="30000"/>
      </a:spcBef>
      <a:spcAft>
        <a:spcPct val="0"/>
      </a:spcAft>
      <a:defRPr sz="1000" kern="1200">
        <a:solidFill>
          <a:schemeClr val="tx1"/>
        </a:solidFill>
        <a:latin typeface="+mn-lt"/>
        <a:ea typeface="+mn-ea"/>
        <a:cs typeface="+mn-cs"/>
      </a:defRPr>
    </a:lvl4pPr>
    <a:lvl5pPr marL="1455420" algn="l" rtl="0" eaLnBrk="0" fontAlgn="base" hangingPunct="0">
      <a:spcBef>
        <a:spcPct val="30000"/>
      </a:spcBef>
      <a:spcAft>
        <a:spcPct val="0"/>
      </a:spcAft>
      <a:defRPr sz="1000" kern="1200">
        <a:solidFill>
          <a:schemeClr val="tx1"/>
        </a:solidFill>
        <a:latin typeface="+mn-lt"/>
        <a:ea typeface="+mn-ea"/>
        <a:cs typeface="+mn-cs"/>
      </a:defRPr>
    </a:lvl5pPr>
    <a:lvl6pPr marL="1819910" algn="l" defTabSz="727710" rtl="0" eaLnBrk="1" latinLnBrk="0" hangingPunct="1">
      <a:defRPr sz="1000" kern="1200">
        <a:solidFill>
          <a:schemeClr val="tx1"/>
        </a:solidFill>
        <a:latin typeface="+mn-lt"/>
        <a:ea typeface="+mn-ea"/>
        <a:cs typeface="+mn-cs"/>
      </a:defRPr>
    </a:lvl6pPr>
    <a:lvl7pPr marL="2184400" algn="l" defTabSz="727710" rtl="0" eaLnBrk="1" latinLnBrk="0" hangingPunct="1">
      <a:defRPr sz="1000" kern="1200">
        <a:solidFill>
          <a:schemeClr val="tx1"/>
        </a:solidFill>
        <a:latin typeface="+mn-lt"/>
        <a:ea typeface="+mn-ea"/>
        <a:cs typeface="+mn-cs"/>
      </a:defRPr>
    </a:lvl7pPr>
    <a:lvl8pPr marL="2548255" algn="l" defTabSz="727710" rtl="0" eaLnBrk="1" latinLnBrk="0" hangingPunct="1">
      <a:defRPr sz="1000" kern="1200">
        <a:solidFill>
          <a:schemeClr val="tx1"/>
        </a:solidFill>
        <a:latin typeface="+mn-lt"/>
        <a:ea typeface="+mn-ea"/>
        <a:cs typeface="+mn-cs"/>
      </a:defRPr>
    </a:lvl8pPr>
    <a:lvl9pPr marL="2912110" algn="l" defTabSz="727710"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 xmlns:p14="http://schemas.microsoft.com/office/powerpoint/2010/main" val="35140565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2033879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endParaRPr lang="zh-CN" sz="1000" b="0" dirty="0" smtClean="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280489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 xmlns:p14="http://schemas.microsoft.com/office/powerpoint/2010/main" val="10126404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 xmlns:p14="http://schemas.microsoft.com/office/powerpoint/2010/main" val="25410660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 xmlns:p14="http://schemas.microsoft.com/office/powerpoint/2010/main" val="33106238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 xmlns:p14="http://schemas.microsoft.com/office/powerpoint/2010/main" val="33106238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pPr marL="0" indent="0">
              <a:lnSpc>
                <a:spcPct val="150000"/>
              </a:lnSpc>
              <a:buFont typeface="Arial" panose="020B0604020202020204" pitchFamily="34" charset="0"/>
              <a:buNone/>
            </a:pPr>
            <a:endParaRPr lang="zh-CN" altLang="en-US" dirty="0"/>
          </a:p>
        </p:txBody>
      </p:sp>
    </p:spTree>
    <p:extLst>
      <p:ext uri="{BB962C8B-B14F-4D97-AF65-F5344CB8AC3E}">
        <p14:creationId xmlns="" xmlns:p14="http://schemas.microsoft.com/office/powerpoint/2010/main" val="4069239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pPr marL="0" indent="0">
              <a:lnSpc>
                <a:spcPct val="150000"/>
              </a:lnSpc>
              <a:buFont typeface="Arial" panose="020B0604020202020204" pitchFamily="34" charset="0"/>
              <a:buNone/>
            </a:pPr>
            <a:endParaRPr lang="zh-CN" altLang="en-US" dirty="0"/>
          </a:p>
        </p:txBody>
      </p:sp>
    </p:spTree>
    <p:extLst>
      <p:ext uri="{BB962C8B-B14F-4D97-AF65-F5344CB8AC3E}">
        <p14:creationId xmlns="" xmlns:p14="http://schemas.microsoft.com/office/powerpoint/2010/main" val="2308206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 xmlns:p14="http://schemas.microsoft.com/office/powerpoint/2010/main" val="2433294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B31000-9408-426B-B873-D4C066E48AF8}" type="slidenum">
              <a:rPr lang="zh-CN" altLang="en-US" smtClean="0"/>
              <a:pPr/>
              <a:t>2</a:t>
            </a:fld>
            <a:endParaRPr lang="zh-CN" altLang="en-US"/>
          </a:p>
        </p:txBody>
      </p:sp>
    </p:spTree>
    <p:extLst>
      <p:ext uri="{BB962C8B-B14F-4D97-AF65-F5344CB8AC3E}">
        <p14:creationId xmlns="" xmlns:p14="http://schemas.microsoft.com/office/powerpoint/2010/main" val="2237305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 xmlns:p14="http://schemas.microsoft.com/office/powerpoint/2010/main" val="17367135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 xmlns:p14="http://schemas.microsoft.com/office/powerpoint/2010/main" val="24332947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 xmlns:p14="http://schemas.microsoft.com/office/powerpoint/2010/main" val="38532257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 xmlns:p14="http://schemas.microsoft.com/office/powerpoint/2010/main" val="706432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 xmlns:p14="http://schemas.microsoft.com/office/powerpoint/2010/main" val="1613123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 xmlns:p14="http://schemas.microsoft.com/office/powerpoint/2010/main" val="1124421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 xmlns:p14="http://schemas.microsoft.com/office/powerpoint/2010/main" val="17367135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27</a:t>
            </a:fld>
            <a:endParaRPr lang="zh-CN" altLang="en-US"/>
          </a:p>
        </p:txBody>
      </p:sp>
    </p:spTree>
    <p:extLst>
      <p:ext uri="{BB962C8B-B14F-4D97-AF65-F5344CB8AC3E}">
        <p14:creationId xmlns="" xmlns:p14="http://schemas.microsoft.com/office/powerpoint/2010/main" val="23508333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28</a:t>
            </a:fld>
            <a:endParaRPr lang="zh-CN" altLang="en-US"/>
          </a:p>
        </p:txBody>
      </p:sp>
    </p:spTree>
    <p:extLst>
      <p:ext uri="{BB962C8B-B14F-4D97-AF65-F5344CB8AC3E}">
        <p14:creationId xmlns="" xmlns:p14="http://schemas.microsoft.com/office/powerpoint/2010/main" val="20896246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29</a:t>
            </a:fld>
            <a:endParaRPr lang="zh-CN" altLang="en-US"/>
          </a:p>
        </p:txBody>
      </p:sp>
    </p:spTree>
    <p:extLst>
      <p:ext uri="{BB962C8B-B14F-4D97-AF65-F5344CB8AC3E}">
        <p14:creationId xmlns="" xmlns:p14="http://schemas.microsoft.com/office/powerpoint/2010/main" val="218908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 xmlns:p14="http://schemas.microsoft.com/office/powerpoint/2010/main" val="8654720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defRPr/>
            </a:pPr>
            <a:endParaRPr lang="zh-CN" altLang="en-US" sz="1000" kern="120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30</a:t>
            </a:fld>
            <a:endParaRPr lang="zh-CN" altLang="en-US"/>
          </a:p>
        </p:txBody>
      </p:sp>
    </p:spTree>
    <p:extLst>
      <p:ext uri="{BB962C8B-B14F-4D97-AF65-F5344CB8AC3E}">
        <p14:creationId xmlns="" xmlns:p14="http://schemas.microsoft.com/office/powerpoint/2010/main" val="2746094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pPr marL="0" indent="0">
              <a:lnSpc>
                <a:spcPct val="140000"/>
              </a:lnSpc>
              <a:buFont typeface="宋体" panose="02010600030101010101" pitchFamily="2" charset="-122"/>
              <a:buNone/>
            </a:pPr>
            <a:endParaRPr lang="zh-CN" altLang="en-US" dirty="0">
              <a:solidFill>
                <a:srgbClr val="002060"/>
              </a:solidFill>
              <a:latin typeface="宋体" panose="02010600030101010101" pitchFamily="2" charset="-122"/>
              <a:ea typeface="宋体" panose="02010600030101010101" pitchFamily="2" charset="-122"/>
              <a:sym typeface="宋体" panose="02010600030101010101" pitchFamily="2" charset="-122"/>
            </a:endParaRPr>
          </a:p>
        </p:txBody>
      </p:sp>
    </p:spTree>
    <p:extLst>
      <p:ext uri="{BB962C8B-B14F-4D97-AF65-F5344CB8AC3E}">
        <p14:creationId xmlns="" xmlns:p14="http://schemas.microsoft.com/office/powerpoint/2010/main" val="35363051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32</a:t>
            </a:fld>
            <a:endParaRPr lang="zh-CN" altLang="en-US"/>
          </a:p>
        </p:txBody>
      </p:sp>
    </p:spTree>
    <p:extLst>
      <p:ext uri="{BB962C8B-B14F-4D97-AF65-F5344CB8AC3E}">
        <p14:creationId xmlns="" xmlns:p14="http://schemas.microsoft.com/office/powerpoint/2010/main" val="28524122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33</a:t>
            </a:fld>
            <a:endParaRPr lang="zh-CN" altLang="en-US"/>
          </a:p>
        </p:txBody>
      </p:sp>
    </p:spTree>
    <p:extLst>
      <p:ext uri="{BB962C8B-B14F-4D97-AF65-F5344CB8AC3E}">
        <p14:creationId xmlns="" xmlns:p14="http://schemas.microsoft.com/office/powerpoint/2010/main" val="37313298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34</a:t>
            </a:fld>
            <a:endParaRPr lang="zh-CN" altLang="en-US"/>
          </a:p>
        </p:txBody>
      </p:sp>
    </p:spTree>
    <p:extLst>
      <p:ext uri="{BB962C8B-B14F-4D97-AF65-F5344CB8AC3E}">
        <p14:creationId xmlns="" xmlns:p14="http://schemas.microsoft.com/office/powerpoint/2010/main" val="37153125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35</a:t>
            </a:fld>
            <a:endParaRPr lang="zh-CN" altLang="en-US"/>
          </a:p>
        </p:txBody>
      </p:sp>
    </p:spTree>
    <p:extLst>
      <p:ext uri="{BB962C8B-B14F-4D97-AF65-F5344CB8AC3E}">
        <p14:creationId xmlns="" xmlns:p14="http://schemas.microsoft.com/office/powerpoint/2010/main" val="37153125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36</a:t>
            </a:fld>
            <a:endParaRPr lang="zh-CN" altLang="en-US"/>
          </a:p>
        </p:txBody>
      </p:sp>
    </p:spTree>
    <p:extLst>
      <p:ext uri="{BB962C8B-B14F-4D97-AF65-F5344CB8AC3E}">
        <p14:creationId xmlns="" xmlns:p14="http://schemas.microsoft.com/office/powerpoint/2010/main" val="14185108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7231180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2622752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3498776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 xmlns:p14="http://schemas.microsoft.com/office/powerpoint/2010/main" val="40830302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34987766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11555689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34987766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14609271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44</a:t>
            </a:fld>
            <a:endParaRPr lang="zh-CN" altLang="en-US"/>
          </a:p>
        </p:txBody>
      </p:sp>
    </p:spTree>
    <p:extLst>
      <p:ext uri="{BB962C8B-B14F-4D97-AF65-F5344CB8AC3E}">
        <p14:creationId xmlns="" xmlns:p14="http://schemas.microsoft.com/office/powerpoint/2010/main" val="29511267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en-US" altLang="zh-CN" dirty="0" smtClean="0"/>
          </a:p>
        </p:txBody>
      </p:sp>
    </p:spTree>
    <p:extLst>
      <p:ext uri="{BB962C8B-B14F-4D97-AF65-F5344CB8AC3E}">
        <p14:creationId xmlns="" xmlns:p14="http://schemas.microsoft.com/office/powerpoint/2010/main" val="19848829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7873812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11031642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11031642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49</a:t>
            </a:fld>
            <a:endParaRPr lang="zh-CN" altLang="en-US"/>
          </a:p>
        </p:txBody>
      </p:sp>
    </p:spTree>
    <p:extLst>
      <p:ext uri="{BB962C8B-B14F-4D97-AF65-F5344CB8AC3E}">
        <p14:creationId xmlns="" xmlns:p14="http://schemas.microsoft.com/office/powerpoint/2010/main" val="3058603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 xmlns:p14="http://schemas.microsoft.com/office/powerpoint/2010/main" val="1108608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50</a:t>
            </a:fld>
            <a:endParaRPr lang="zh-CN" altLang="en-US"/>
          </a:p>
        </p:txBody>
      </p:sp>
    </p:spTree>
    <p:extLst>
      <p:ext uri="{BB962C8B-B14F-4D97-AF65-F5344CB8AC3E}">
        <p14:creationId xmlns="" xmlns:p14="http://schemas.microsoft.com/office/powerpoint/2010/main" val="12940856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51</a:t>
            </a:fld>
            <a:endParaRPr lang="zh-CN" altLang="en-US"/>
          </a:p>
        </p:txBody>
      </p:sp>
    </p:spTree>
    <p:extLst>
      <p:ext uri="{BB962C8B-B14F-4D97-AF65-F5344CB8AC3E}">
        <p14:creationId xmlns="" xmlns:p14="http://schemas.microsoft.com/office/powerpoint/2010/main" val="20133552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52</a:t>
            </a:fld>
            <a:endParaRPr lang="zh-CN" altLang="en-US"/>
          </a:p>
        </p:txBody>
      </p:sp>
    </p:spTree>
    <p:extLst>
      <p:ext uri="{BB962C8B-B14F-4D97-AF65-F5344CB8AC3E}">
        <p14:creationId xmlns="" xmlns:p14="http://schemas.microsoft.com/office/powerpoint/2010/main" val="382863258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53</a:t>
            </a:fld>
            <a:endParaRPr lang="zh-CN" altLang="en-US"/>
          </a:p>
        </p:txBody>
      </p:sp>
    </p:spTree>
    <p:extLst>
      <p:ext uri="{BB962C8B-B14F-4D97-AF65-F5344CB8AC3E}">
        <p14:creationId xmlns="" xmlns:p14="http://schemas.microsoft.com/office/powerpoint/2010/main" val="140221411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54</a:t>
            </a:fld>
            <a:endParaRPr lang="zh-CN" altLang="en-US"/>
          </a:p>
        </p:txBody>
      </p:sp>
    </p:spTree>
    <p:extLst>
      <p:ext uri="{BB962C8B-B14F-4D97-AF65-F5344CB8AC3E}">
        <p14:creationId xmlns="" xmlns:p14="http://schemas.microsoft.com/office/powerpoint/2010/main" val="2762972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 xmlns:p14="http://schemas.microsoft.com/office/powerpoint/2010/main" val="850074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endParaRPr lang="zh-CN" altLang="en-US" dirty="0" smtClean="0">
              <a:solidFill>
                <a:srgbClr val="000000"/>
              </a:solidFill>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 xmlns:p14="http://schemas.microsoft.com/office/powerpoint/2010/main" val="501228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3288" y="741363"/>
            <a:ext cx="4938712" cy="3705225"/>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 xmlns:p14="http://schemas.microsoft.com/office/powerpoint/2010/main" val="438619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3288" y="741363"/>
            <a:ext cx="4938712" cy="37052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 xmlns:p14="http://schemas.microsoft.com/office/powerpoint/2010/main" val="256188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609600" y="1589567"/>
            <a:ext cx="38862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844901" y="1589567"/>
            <a:ext cx="38862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8" name="日期占位符 7"/>
          <p:cNvSpPr>
            <a:spLocks noGrp="1"/>
          </p:cNvSpPr>
          <p:nvPr>
            <p:ph type="dt" sz="half" idx="15"/>
          </p:nvPr>
        </p:nvSpPr>
        <p:spPr/>
        <p:txBody>
          <a:bodyPr rtlCol="0"/>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 name="灯片编号占位符 9"/>
          <p:cNvSpPr>
            <a:spLocks noGrp="1"/>
          </p:cNvSpPr>
          <p:nvPr>
            <p:ph type="sldNum" sz="quarter" idx="16"/>
          </p:nvPr>
        </p:nvSpPr>
        <p:spPr/>
        <p:txBody>
          <a:bodyPr rtlCol="0"/>
          <a:lstStyle/>
          <a:p>
            <a:pPr lvl="0" algn="r" eaLnBrk="1" fontAlgn="base" hangingPunct="1"/>
            <a:fld id="{9A0DB2DC-4C9A-4742-B13C-FB6460FD3503}" type="slidenum">
              <a:rPr lang="zh-CN" altLang="en-US" sz="1400" strike="noStrike" noProof="1" smtClean="0">
                <a:latin typeface="Arial" panose="020B0604020202020204" pitchFamily="34" charset="0"/>
                <a:ea typeface="宋体" panose="02010600030101010101" pitchFamily="2" charset="-122"/>
                <a:cs typeface="+mn-ea"/>
              </a:rPr>
              <a:pPr lvl="0" algn="r" eaLnBrk="1" fontAlgn="base" hangingPunct="1"/>
              <a:t>‹#›</a:t>
            </a:fld>
            <a:endParaRPr lang="zh-CN" altLang="en-US" sz="1400" strike="noStrike" noProof="1"/>
          </a:p>
        </p:txBody>
      </p:sp>
      <p:sp>
        <p:nvSpPr>
          <p:cNvPr id="12" name="页脚占位符 11"/>
          <p:cNvSpPr>
            <a:spLocks noGrp="1"/>
          </p:cNvSpPr>
          <p:nvPr>
            <p:ph type="ftr" sz="quarter" idx="17"/>
          </p:nvPr>
        </p:nvSpPr>
        <p:spPr/>
        <p:txBody>
          <a:bodyPr rtlCol="0"/>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33400" y="273051"/>
            <a:ext cx="8153400" cy="869951"/>
          </a:xfrm>
        </p:spPr>
        <p:txBody>
          <a:bodyPr anchor="ctr"/>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609600" y="2438400"/>
            <a:ext cx="3886200" cy="35814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800600" y="2438400"/>
            <a:ext cx="3886200" cy="35814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 name="日期占位符 9"/>
          <p:cNvSpPr>
            <a:spLocks noGrp="1"/>
          </p:cNvSpPr>
          <p:nvPr>
            <p:ph type="dt" sz="half" idx="15"/>
          </p:nvPr>
        </p:nvSpPr>
        <p:spPr/>
        <p:txBody>
          <a:bodyPr rtlCol="0"/>
          <a:lstStyle/>
          <a:p>
            <a:fld id="{43A93E93-166D-47F5-9EF1-ACEABE24AEEA}" type="datetimeFigureOut">
              <a:rPr lang="zh-CN" altLang="en-US" smtClean="0"/>
              <a:pPr/>
              <a:t>2019/8/8</a:t>
            </a:fld>
            <a:endParaRPr lang="zh-CN" altLang="en-US"/>
          </a:p>
        </p:txBody>
      </p:sp>
      <p:sp>
        <p:nvSpPr>
          <p:cNvPr id="12" name="灯片编号占位符 11"/>
          <p:cNvSpPr>
            <a:spLocks noGrp="1"/>
          </p:cNvSpPr>
          <p:nvPr>
            <p:ph type="sldNum" sz="quarter" idx="16"/>
          </p:nvPr>
        </p:nvSpPr>
        <p:spPr/>
        <p:txBody>
          <a:bodyPr rtlCol="0"/>
          <a:lstStyle/>
          <a:p>
            <a:fld id="{118D5ACA-62CA-46DB-AD6B-12EDD6D51A23}" type="slidenum">
              <a:rPr lang="zh-CN" altLang="en-US" smtClean="0"/>
              <a:pPr/>
              <a:t>‹#›</a:t>
            </a:fld>
            <a:endParaRPr lang="zh-CN" altLang="en-US"/>
          </a:p>
        </p:txBody>
      </p:sp>
      <p:sp>
        <p:nvSpPr>
          <p:cNvPr id="14" name="页脚占位符 13"/>
          <p:cNvSpPr>
            <a:spLocks noGrp="1"/>
          </p:cNvSpPr>
          <p:nvPr>
            <p:ph type="ftr" sz="quarter" idx="17"/>
          </p:nvPr>
        </p:nvSpPr>
        <p:spPr/>
        <p:txBody>
          <a:bodyPr rtlCol="0"/>
          <a:lstStyle/>
          <a:p>
            <a:endParaRPr lang="zh-CN" altLang="en-US"/>
          </a:p>
        </p:txBody>
      </p:sp>
      <p:sp>
        <p:nvSpPr>
          <p:cNvPr id="16" name="文本占位符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5" name="文本占位符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pPr/>
              <a:t>2019/8/8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a:solidFill>
                  <a:srgbClr val="FFFFFF"/>
                </a:solidFill>
              </a:defRPr>
            </a:lvl1pPr>
          </a:lstStyle>
          <a:p>
            <a:fld id="{118D5ACA-62CA-46DB-AD6B-12EDD6D51A23}"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zh-CN" altLang="en-US"/>
          </a:p>
        </p:txBody>
      </p:sp>
      <p:sp>
        <p:nvSpPr>
          <p:cNvPr id="3" name="页脚占位符 2"/>
          <p:cNvSpPr>
            <a:spLocks noGrp="1"/>
          </p:cNvSpPr>
          <p:nvPr>
            <p:ph type="ftr" sz="quarter" idx="11"/>
          </p:nvPr>
        </p:nvSpPr>
        <p:spPr/>
        <p:txBody>
          <a:bodyPr/>
          <a:lstStyle/>
          <a:p>
            <a:pPr>
              <a:defRPr/>
            </a:pPr>
            <a:endParaRPr lang="zh-CN" altLang="en-US"/>
          </a:p>
        </p:txBody>
      </p:sp>
      <p:sp>
        <p:nvSpPr>
          <p:cNvPr id="4" name="灯片编号占位符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66FEC5F9-8998-4919-8432-1A2AE8767302}" type="slidenum">
              <a:rPr lang="zh-CN" altLang="en-US" smtClean="0"/>
              <a:pPr>
                <a:defRPr/>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1"/>
            <a:ext cx="8077200" cy="869951"/>
          </a:xfrm>
        </p:spPr>
        <p:txBody>
          <a:bodyPr anchor="ctr"/>
          <a:lstStyle>
            <a:lvl1pPr algn="l">
              <a:buNone/>
              <a:defRPr sz="4400" b="0"/>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43A93E93-166D-47F5-9EF1-ACEABE24AEEA}" type="datetimeFigureOut">
              <a:rPr lang="zh-CN" altLang="en-US" smtClean="0"/>
              <a:pPr/>
              <a:t>2019/8/8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lvl1pPr>
              <a:defRPr>
                <a:solidFill>
                  <a:srgbClr val="FFFFFF"/>
                </a:solidFill>
              </a:defRPr>
            </a:lvl1pPr>
          </a:lstStyle>
          <a:p>
            <a:fld id="{118D5ACA-62CA-46DB-AD6B-12EDD6D51A23}" type="slidenum">
              <a:rPr lang="zh-CN" altLang="en-US" smtClean="0"/>
              <a:pPr/>
              <a:t>‹#›</a:t>
            </a:fld>
            <a:endParaRPr lang="zh-CN" altLang="en-US"/>
          </a:p>
        </p:txBody>
      </p:sp>
      <p:sp>
        <p:nvSpPr>
          <p:cNvPr id="3" name="文本占位符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9" name="内容占位符 8"/>
          <p:cNvSpPr>
            <a:spLocks noGrp="1"/>
          </p:cNvSpPr>
          <p:nvPr>
            <p:ph sz="quarter" idx="1"/>
          </p:nvPr>
        </p:nvSpPr>
        <p:spPr>
          <a:xfrm>
            <a:off x="2362200" y="1752600"/>
            <a:ext cx="6400800" cy="4419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3">
        <a:schemeClr val="bg2"/>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smtClean="0"/>
              <a:t>单击此处编辑母版文本样式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CN" altLang="en-US" smtClean="0"/>
              <a:t>单击此处编辑母版标题样式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占位符 11"/>
          <p:cNvSpPr>
            <a:spLocks noGrp="1"/>
          </p:cNvSpPr>
          <p:nvPr>
            <p:ph type="dt" sz="half" idx="10"/>
          </p:nvPr>
        </p:nvSpPr>
        <p:spPr>
          <a:xfrm>
            <a:off x="6248400" y="6248400"/>
            <a:ext cx="2667000" cy="365125"/>
          </a:xfrm>
        </p:spPr>
        <p:txBody>
          <a:bodyPr rtlCol="0"/>
          <a:lstStyle/>
          <a:p>
            <a:fld id="{43A93E93-166D-47F5-9EF1-ACEABE24AEEA}" type="datetimeFigureOut">
              <a:rPr lang="zh-CN" altLang="en-US" smtClean="0"/>
              <a:pPr/>
              <a:t>2019/8/8</a:t>
            </a:fld>
            <a:endParaRPr lang="zh-CN" altLang="en-US"/>
          </a:p>
        </p:txBody>
      </p:sp>
      <p:sp>
        <p:nvSpPr>
          <p:cNvPr id="13" name="灯片编号占位符 12"/>
          <p:cNvSpPr>
            <a:spLocks noGrp="1"/>
          </p:cNvSpPr>
          <p:nvPr>
            <p:ph type="sldNum" sz="quarter" idx="11"/>
          </p:nvPr>
        </p:nvSpPr>
        <p:spPr>
          <a:xfrm>
            <a:off x="0" y="4667249"/>
            <a:ext cx="1447800" cy="663579"/>
          </a:xfrm>
        </p:spPr>
        <p:txBody>
          <a:bodyPr rtlCol="0"/>
          <a:lstStyle>
            <a:lvl1pPr>
              <a:defRPr sz="2800"/>
            </a:lvl1pPr>
          </a:lstStyle>
          <a:p>
            <a:fld id="{118D5ACA-62CA-46DB-AD6B-12EDD6D51A23}" type="slidenum">
              <a:rPr lang="zh-CN" altLang="en-US" smtClean="0"/>
              <a:pPr/>
              <a:t>‹#›</a:t>
            </a:fld>
            <a:endParaRPr lang="zh-CN" altLang="en-US"/>
          </a:p>
        </p:txBody>
      </p:sp>
      <p:sp>
        <p:nvSpPr>
          <p:cNvPr id="14" name="页脚占位符 13"/>
          <p:cNvSpPr>
            <a:spLocks noGrp="1"/>
          </p:cNvSpPr>
          <p:nvPr>
            <p:ph type="ftr" sz="quarter" idx="12"/>
          </p:nvPr>
        </p:nvSpPr>
        <p:spPr>
          <a:xfrm>
            <a:off x="1600200" y="6248208"/>
            <a:ext cx="4572000" cy="365125"/>
          </a:xfrm>
        </p:spPr>
        <p:txBody>
          <a:bodyPr rtlCol="0"/>
          <a:lstStyle/>
          <a:p>
            <a:endParaRPr lang="zh-CN" altLang="en-US"/>
          </a:p>
        </p:txBody>
      </p:sp>
      <p:sp>
        <p:nvSpPr>
          <p:cNvPr id="3" name="图片占位符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CN" altLang="en-US" smtClean="0"/>
              <a:t>单击图标添加图片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3A93E93-166D-47F5-9EF1-ACEABE24AEEA}" type="datetimeFigureOut">
              <a:rPr lang="zh-CN" altLang="en-US" smtClean="0"/>
              <a:pPr/>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18D5ACA-62CA-46DB-AD6B-12EDD6D51A23}"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bg>
      <p:bgRef idx="1001">
        <a:schemeClr val="bg1"/>
      </p:bgRef>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609601"/>
            <a:ext cx="2057400" cy="55165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609602"/>
            <a:ext cx="5562600" cy="5516564"/>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6553200" y="6248404"/>
            <a:ext cx="2209800" cy="365125"/>
          </a:xfrm>
        </p:spPr>
        <p:txBody>
          <a:bodyPr/>
          <a:lstStyle/>
          <a:p>
            <a:fld id="{43A93E93-166D-47F5-9EF1-ACEABE24AEEA}" type="datetimeFigureOut">
              <a:rPr lang="zh-CN" altLang="en-US" smtClean="0"/>
              <a:pPr/>
              <a:t>2019/8/8</a:t>
            </a:fld>
            <a:endParaRPr lang="zh-CN" altLang="en-US"/>
          </a:p>
        </p:txBody>
      </p:sp>
      <p:sp>
        <p:nvSpPr>
          <p:cNvPr id="5" name="页脚占位符 4"/>
          <p:cNvSpPr>
            <a:spLocks noGrp="1"/>
          </p:cNvSpPr>
          <p:nvPr>
            <p:ph type="ftr" sz="quarter" idx="11"/>
          </p:nvPr>
        </p:nvSpPr>
        <p:spPr>
          <a:xfrm>
            <a:off x="457205" y="6248208"/>
            <a:ext cx="5573483" cy="365125"/>
          </a:xfrm>
        </p:spPr>
        <p:txBody>
          <a:bodyPr/>
          <a:lstStyle/>
          <a:p>
            <a:endParaRPr lang="zh-CN" altLang="en-US"/>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灯片编号占位符 5"/>
          <p:cNvSpPr>
            <a:spLocks noGrp="1"/>
          </p:cNvSpPr>
          <p:nvPr>
            <p:ph type="sldNum" sz="quarter" idx="12"/>
          </p:nvPr>
        </p:nvSpPr>
        <p:spPr>
          <a:xfrm rot="5400000">
            <a:off x="5989638" y="144462"/>
            <a:ext cx="533400" cy="244476"/>
          </a:xfrm>
        </p:spPr>
        <p:txBody>
          <a:bodyPr/>
          <a:lstStyle/>
          <a:p>
            <a:fld id="{118D5ACA-62CA-46DB-AD6B-12EDD6D51A23}"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38933F9-86E0-4547-A34C-82E474ED5ED7}" type="datetimeFigureOut">
              <a:rPr lang="zh-CN" altLang="en-US" smtClean="0"/>
              <a:pPr/>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6BCDB6-3A31-4307-BEAB-2877B707A31E}" type="slidenum">
              <a:rPr lang="zh-CN" altLang="en-US" smtClean="0"/>
              <a:pPr/>
              <a:t>‹#›</a:t>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38933F9-86E0-4547-A34C-82E474ED5ED7}" type="datetimeFigureOut">
              <a:rPr lang="zh-CN" altLang="en-US" smtClean="0"/>
              <a:pPr/>
              <a:t>2019/8/8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6BCDB6-3A31-4307-BEAB-2877B707A31E}" type="slidenum">
              <a:rPr lang="zh-CN" altLang="en-US" smtClean="0"/>
              <a:pPr/>
              <a:t>‹#›</a:t>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23843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7"/>
            <a:ext cx="6858000" cy="165576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a:ea typeface="宋体" panose="02010600030101010101" pitchFamily="2" charset="-122"/>
            </a:endParaRPr>
          </a:p>
        </p:txBody>
      </p:sp>
      <p:sp>
        <p:nvSpPr>
          <p:cNvPr id="5" name="页脚占位符 4"/>
          <p:cNvSpPr>
            <a:spLocks noGrp="1"/>
          </p:cNvSpPr>
          <p:nvPr>
            <p:ph type="ftr" sz="quarter" idx="11"/>
          </p:nvPr>
        </p:nvSpPr>
        <p:spPr/>
        <p:txBody>
          <a:bodyPr/>
          <a:lstStyle/>
          <a:p>
            <a:pPr lvl="0"/>
            <a:endParaRPr>
              <a:ea typeface="宋体" panose="02010600030101010101" pitchFamily="2" charset="-122"/>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sym typeface="宋体" panose="02010600030101010101" pitchFamily="2" charset="-122"/>
              </a:rPr>
              <a:pPr lvl="0" eaLnBrk="1" hangingPunct="1"/>
              <a:t>‹#›</a:t>
            </a:fld>
            <a:endParaRPr lang="zh-CN" altLang="en-US" dirty="0">
              <a:sym typeface="宋体" panose="02010600030101010101" pitchFamily="2" charset="-122"/>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a:ea typeface="宋体" panose="02010600030101010101" pitchFamily="2" charset="-122"/>
            </a:endParaRPr>
          </a:p>
        </p:txBody>
      </p:sp>
      <p:sp>
        <p:nvSpPr>
          <p:cNvPr id="5" name="页脚占位符 4"/>
          <p:cNvSpPr>
            <a:spLocks noGrp="1"/>
          </p:cNvSpPr>
          <p:nvPr>
            <p:ph type="ftr" sz="quarter" idx="11"/>
          </p:nvPr>
        </p:nvSpPr>
        <p:spPr/>
        <p:txBody>
          <a:bodyPr/>
          <a:lstStyle/>
          <a:p>
            <a:pPr lvl="0"/>
            <a:endParaRPr>
              <a:ea typeface="宋体" panose="02010600030101010101" pitchFamily="2" charset="-122"/>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sym typeface="宋体" panose="02010600030101010101" pitchFamily="2" charset="-122"/>
              </a:rPr>
              <a:pPr lvl="0" eaLnBrk="1" hangingPunct="1"/>
              <a:t>‹#›</a:t>
            </a:fld>
            <a:endParaRPr lang="zh-CN" altLang="en-US" dirty="0">
              <a:sym typeface="宋体" panose="02010600030101010101" pitchFamily="2" charset="-122"/>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028"/>
          <p:cNvSpPr>
            <a:spLocks noGrp="1"/>
          </p:cNvSpPr>
          <p:nvPr>
            <p:ph type="dt" sz="half" idx="10"/>
          </p:nvPr>
        </p:nvSpPr>
        <p:spPr/>
        <p:txBody>
          <a:bodyPr/>
          <a:lstStyle>
            <a:lvl1pPr>
              <a:defRPr/>
            </a:lvl1pPr>
          </a:lstStyle>
          <a:p>
            <a:pPr>
              <a:defRPr/>
            </a:pPr>
            <a:endParaRPr lang="zh-CN" altLang="en-US"/>
          </a:p>
        </p:txBody>
      </p:sp>
      <p:sp>
        <p:nvSpPr>
          <p:cNvPr id="3" name="页脚占位符 1029"/>
          <p:cNvSpPr>
            <a:spLocks noGrp="1"/>
          </p:cNvSpPr>
          <p:nvPr>
            <p:ph type="ftr" sz="quarter" idx="11"/>
          </p:nvPr>
        </p:nvSpPr>
        <p:spPr/>
        <p:txBody>
          <a:bodyPr/>
          <a:lstStyle>
            <a:lvl1pPr>
              <a:defRPr/>
            </a:lvl1pPr>
          </a:lstStyle>
          <a:p>
            <a:pPr>
              <a:defRPr/>
            </a:pPr>
            <a:endParaRPr lang="zh-CN" altLang="en-US"/>
          </a:p>
        </p:txBody>
      </p:sp>
      <p:sp>
        <p:nvSpPr>
          <p:cNvPr id="4" name="灯片编号占位符 1030"/>
          <p:cNvSpPr>
            <a:spLocks noGrp="1"/>
          </p:cNvSpPr>
          <p:nvPr>
            <p:ph type="sldNum" sz="quarter" idx="12"/>
          </p:nvPr>
        </p:nvSpPr>
        <p:spPr/>
        <p:txBody>
          <a:bodyPr/>
          <a:lstStyle>
            <a:lvl1pPr>
              <a:defRPr/>
            </a:lvl1pPr>
          </a:lstStyle>
          <a:p>
            <a:pPr>
              <a:defRPr/>
            </a:pPr>
            <a:fld id="{66FEC5F9-8998-4919-8432-1A2AE8767302}" type="slidenum">
              <a:rPr lang="zh-CN" altLang="en-US"/>
              <a:pPr>
                <a:defRPr/>
              </a:pPr>
              <a:t>‹#›</a:t>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68313" y="1196978"/>
            <a:ext cx="4032504" cy="47529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65409" y="1196978"/>
            <a:ext cx="4032504" cy="47529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400" strike="noStrike" noProof="1" dirty="0">
                <a:latin typeface="Arial" panose="020B0604020202020204" pitchFamily="34" charset="0"/>
                <a:ea typeface="宋体" panose="02010600030101010101" pitchFamily="2" charset="-122"/>
                <a:cs typeface="+mn-ea"/>
              </a:rPr>
              <a:pPr lvl="0" algn="r" eaLnBrk="1" fontAlgn="base" hangingPunct="1"/>
              <a:t>‹#›</a:t>
            </a:fld>
            <a:endParaRPr lang="zh-CN" altLang="en-US" sz="1400" strike="noStrike" noProof="1"/>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2362200" y="4038600"/>
            <a:ext cx="6477000" cy="1828800"/>
          </a:xfrm>
        </p:spPr>
        <p:txBody>
          <a:bodyPr anchor="b"/>
          <a:lstStyle>
            <a:lvl1pPr>
              <a:defRPr cap="all" baseline="0"/>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lvl="0"/>
            <a:endParaRPr lang="zh-CN" altLang="en-US">
              <a:ea typeface="宋体" panose="02010600030101010101" pitchFamily="2" charset="-122"/>
            </a:endParaRPr>
          </a:p>
        </p:txBody>
      </p:sp>
      <p:sp>
        <p:nvSpPr>
          <p:cNvPr id="17" name="页脚占位符 16"/>
          <p:cNvSpPr>
            <a:spLocks noGrp="1"/>
          </p:cNvSpPr>
          <p:nvPr>
            <p:ph type="ftr" sz="quarter" idx="11"/>
          </p:nvPr>
        </p:nvSpPr>
        <p:spPr>
          <a:xfrm>
            <a:off x="2085393" y="236540"/>
            <a:ext cx="5867400" cy="365125"/>
          </a:xfrm>
        </p:spPr>
        <p:txBody>
          <a:bodyPr/>
          <a:lstStyle>
            <a:lvl1pPr algn="r">
              <a:defRPr>
                <a:solidFill>
                  <a:schemeClr val="tx2"/>
                </a:solidFill>
              </a:defRPr>
            </a:lvl1pPr>
          </a:lstStyle>
          <a:p>
            <a:pPr lvl="0"/>
            <a:endParaRPr lang="zh-CN" altLang="en-US">
              <a:ea typeface="宋体" panose="02010600030101010101" pitchFamily="2" charset="-122"/>
            </a:endParaRPr>
          </a:p>
        </p:txBody>
      </p:sp>
      <p:sp>
        <p:nvSpPr>
          <p:cNvPr id="29" name="灯片编号占位符 28"/>
          <p:cNvSpPr>
            <a:spLocks noGrp="1"/>
          </p:cNvSpPr>
          <p:nvPr>
            <p:ph type="sldNum" sz="quarter" idx="12"/>
          </p:nvPr>
        </p:nvSpPr>
        <p:spPr>
          <a:xfrm>
            <a:off x="8001000" y="228600"/>
            <a:ext cx="838200" cy="381000"/>
          </a:xfrm>
        </p:spPr>
        <p:txBody>
          <a:bodyPr/>
          <a:lstStyle>
            <a:lvl1pPr>
              <a:defRPr>
                <a:solidFill>
                  <a:schemeClr val="tx2"/>
                </a:solidFill>
              </a:defRPr>
            </a:lvl1pPr>
          </a:lstStyle>
          <a:p>
            <a:pPr lvl="0" eaLnBrk="1" hangingPunct="1"/>
            <a:fld id="{9A0DB2DC-4C9A-4742-B13C-FB6460FD3503}" type="slidenum">
              <a:rPr lang="zh-CN" altLang="en-US" smtClean="0">
                <a:sym typeface="宋体" panose="02010600030101010101" pitchFamily="2" charset="-122"/>
              </a:rPr>
              <a:pPr lvl="0" eaLnBrk="1" hangingPunct="1"/>
              <a:t>‹#›</a:t>
            </a:fld>
            <a:endParaRPr lang="zh-CN" altLang="en-US" dirty="0">
              <a:sym typeface="宋体" panose="02010600030101010101" pitchFamily="2" charset="-122"/>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12648" y="228600"/>
            <a:ext cx="8153400" cy="990600"/>
          </a:xfrm>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pPr lvl="0"/>
            <a:endParaRPr lang="zh-CN" altLang="en-US">
              <a:ea typeface="宋体" panose="02010600030101010101" pitchFamily="2" charset="-122"/>
            </a:endParaRPr>
          </a:p>
        </p:txBody>
      </p:sp>
      <p:sp>
        <p:nvSpPr>
          <p:cNvPr id="5" name="页脚占位符 4"/>
          <p:cNvSpPr>
            <a:spLocks noGrp="1"/>
          </p:cNvSpPr>
          <p:nvPr>
            <p:ph type="ftr" sz="quarter" idx="11"/>
          </p:nvPr>
        </p:nvSpPr>
        <p:spPr/>
        <p:txBody>
          <a:bodyPr/>
          <a:lstStyle/>
          <a:p>
            <a:pPr lvl="0"/>
            <a:endParaRPr lang="zh-CN" altLang="en-US">
              <a:ea typeface="宋体" panose="02010600030101010101" pitchFamily="2" charset="-122"/>
            </a:endParaRPr>
          </a:p>
        </p:txBody>
      </p:sp>
      <p:sp>
        <p:nvSpPr>
          <p:cNvPr id="6" name="灯片编号占位符 5"/>
          <p:cNvSpPr>
            <a:spLocks noGrp="1"/>
          </p:cNvSpPr>
          <p:nvPr>
            <p:ph type="sldNum" sz="quarter" idx="12"/>
          </p:nvPr>
        </p:nvSpPr>
        <p:spPr/>
        <p:txBody>
          <a:bodyPr/>
          <a:lstStyle>
            <a:lvl1pPr>
              <a:defRPr>
                <a:solidFill>
                  <a:srgbClr val="FFFFFF"/>
                </a:solidFill>
              </a:defRPr>
            </a:lvl1pPr>
          </a:lstStyle>
          <a:p>
            <a:pPr lvl="0" eaLnBrk="1" hangingPunct="1"/>
            <a:fld id="{9A0DB2DC-4C9A-4742-B13C-FB6460FD3503}" type="slidenum">
              <a:rPr lang="zh-CN" altLang="en-US" smtClean="0">
                <a:sym typeface="宋体" panose="02010600030101010101" pitchFamily="2" charset="-122"/>
              </a:rPr>
              <a:pPr lvl="0" eaLnBrk="1" hangingPunct="1"/>
              <a:t>‹#›</a:t>
            </a:fld>
            <a:endParaRPr lang="zh-CN" altLang="en-US" dirty="0">
              <a:sym typeface="宋体" panose="02010600030101010101" pitchFamily="2" charset="-122"/>
            </a:endParaRPr>
          </a:p>
        </p:txBody>
      </p:sp>
      <p:sp>
        <p:nvSpPr>
          <p:cNvPr id="8" name="内容占位符 7"/>
          <p:cNvSpPr>
            <a:spLocks noGrp="1"/>
          </p:cNvSpPr>
          <p:nvPr>
            <p:ph sz="quarter" idx="1"/>
          </p:nvPr>
        </p:nvSpPr>
        <p:spPr>
          <a:xfrm>
            <a:off x="612648" y="1600200"/>
            <a:ext cx="8153400" cy="44958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371602" y="2743202"/>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CN" altLang="en-US" smtClean="0"/>
              <a:t>单击此处编辑母版标题样式</a:t>
            </a:r>
            <a:endParaRPr kumimoji="0" lang="en-US"/>
          </a:p>
        </p:txBody>
      </p:sp>
      <p:sp>
        <p:nvSpPr>
          <p:cNvPr id="12" name="日期占位符 11"/>
          <p:cNvSpPr>
            <a:spLocks noGrp="1"/>
          </p:cNvSpPr>
          <p:nvPr>
            <p:ph type="dt" sz="half" idx="10"/>
          </p:nvPr>
        </p:nvSpPr>
        <p:spPr/>
        <p:txBody>
          <a:bodyPr/>
          <a:lstStyle/>
          <a:p>
            <a:fld id="{43A93E93-166D-47F5-9EF1-ACEABE24AEEA}" type="datetimeFigureOut">
              <a:rPr lang="zh-CN" altLang="en-US" smtClean="0"/>
              <a:pPr/>
              <a:t>2019/8/8</a:t>
            </a:fld>
            <a:endParaRPr lang="zh-CN" altLang="en-US"/>
          </a:p>
        </p:txBody>
      </p:sp>
      <p:sp>
        <p:nvSpPr>
          <p:cNvPr id="13" name="灯片编号占位符 12"/>
          <p:cNvSpPr>
            <a:spLocks noGrp="1"/>
          </p:cNvSpPr>
          <p:nvPr>
            <p:ph type="sldNum" sz="quarter" idx="11"/>
          </p:nvPr>
        </p:nvSpPr>
        <p:spPr>
          <a:xfrm>
            <a:off x="0" y="1752602"/>
            <a:ext cx="1295400" cy="701676"/>
          </a:xfrm>
        </p:spPr>
        <p:txBody>
          <a:bodyPr>
            <a:noAutofit/>
          </a:bodyPr>
          <a:lstStyle>
            <a:lvl1pPr>
              <a:defRPr sz="2400">
                <a:solidFill>
                  <a:srgbClr val="FFFFFF"/>
                </a:solidFill>
              </a:defRPr>
            </a:lvl1pPr>
          </a:lstStyle>
          <a:p>
            <a:fld id="{118D5ACA-62CA-46DB-AD6B-12EDD6D51A23}" type="slidenum">
              <a:rPr lang="zh-CN" altLang="en-US" smtClean="0"/>
              <a:pPr/>
              <a:t>‹#›</a:t>
            </a:fld>
            <a:endParaRPr lang="zh-CN" altLang="en-US"/>
          </a:p>
        </p:txBody>
      </p:sp>
      <p:sp>
        <p:nvSpPr>
          <p:cNvPr id="14" name="页脚占位符 13"/>
          <p:cNvSpPr>
            <a:spLocks noGrp="1"/>
          </p:cNvSpPr>
          <p:nvPr>
            <p:ph type="ftr" sz="quarter" idx="12"/>
          </p:nvPr>
        </p:nvSpPr>
        <p:spPr/>
        <p:txBody>
          <a:bodyP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theme" Target="../theme/theme2.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792" y="365782"/>
            <a:ext cx="7886418" cy="1324636"/>
          </a:xfrm>
          <a:prstGeom prst="rect">
            <a:avLst/>
          </a:prstGeom>
        </p:spPr>
        <p:txBody>
          <a:bodyPr vert="horz" lIns="72823" tIns="36411" rIns="72823" bIns="3641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792" y="1825893"/>
            <a:ext cx="7886418" cy="4351729"/>
          </a:xfrm>
          <a:prstGeom prst="rect">
            <a:avLst/>
          </a:prstGeom>
        </p:spPr>
        <p:txBody>
          <a:bodyPr vert="horz" lIns="72823" tIns="36411" rIns="72823" bIns="3641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792" y="6356749"/>
            <a:ext cx="2056836" cy="364275"/>
          </a:xfrm>
          <a:prstGeom prst="rect">
            <a:avLst/>
          </a:prstGeom>
        </p:spPr>
        <p:txBody>
          <a:bodyPr vert="horz" lIns="72823" tIns="36411" rIns="72823" bIns="36411" rtlCol="0" anchor="ctr"/>
          <a:lstStyle>
            <a:lvl1pPr algn="l">
              <a:defRPr sz="1000">
                <a:solidFill>
                  <a:schemeClr val="tx1">
                    <a:tint val="75000"/>
                  </a:schemeClr>
                </a:solidFill>
              </a:defRPr>
            </a:lvl1pPr>
          </a:lstStyle>
          <a:p>
            <a:fld id="{43A93E93-166D-47F5-9EF1-ACEABE24AEEA}" type="datetimeFigureOut">
              <a:rPr lang="zh-CN" altLang="en-US" smtClean="0"/>
              <a:pPr/>
              <a:t>2019/8/8</a:t>
            </a:fld>
            <a:endParaRPr lang="zh-CN" altLang="en-US"/>
          </a:p>
        </p:txBody>
      </p:sp>
      <p:sp>
        <p:nvSpPr>
          <p:cNvPr id="5" name="页脚占位符 4"/>
          <p:cNvSpPr>
            <a:spLocks noGrp="1"/>
          </p:cNvSpPr>
          <p:nvPr>
            <p:ph type="ftr" sz="quarter" idx="3"/>
          </p:nvPr>
        </p:nvSpPr>
        <p:spPr>
          <a:xfrm>
            <a:off x="3028810" y="6356749"/>
            <a:ext cx="3086382" cy="364275"/>
          </a:xfrm>
          <a:prstGeom prst="rect">
            <a:avLst/>
          </a:prstGeom>
        </p:spPr>
        <p:txBody>
          <a:bodyPr vert="horz" lIns="72823" tIns="36411" rIns="72823" bIns="36411" rtlCol="0" anchor="ctr"/>
          <a:lstStyle>
            <a:lvl1pPr algn="ctr">
              <a:defRPr sz="10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8374" y="6356749"/>
            <a:ext cx="2056836" cy="364275"/>
          </a:xfrm>
          <a:prstGeom prst="rect">
            <a:avLst/>
          </a:prstGeom>
        </p:spPr>
        <p:txBody>
          <a:bodyPr vert="horz" lIns="72823" tIns="36411" rIns="72823" bIns="36411" rtlCol="0" anchor="ctr"/>
          <a:lstStyle>
            <a:lvl1pPr algn="r">
              <a:defRPr sz="1000">
                <a:solidFill>
                  <a:schemeClr val="tx1">
                    <a:tint val="75000"/>
                  </a:schemeClr>
                </a:solidFill>
              </a:defRPr>
            </a:lvl1pPr>
          </a:lstStyle>
          <a:p>
            <a:fld id="{118D5ACA-62CA-46DB-AD6B-12EDD6D51A2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p:timing>
    <p:tnLst>
      <p:par>
        <p:cTn id="1" dur="indefinite" restart="never" nodeType="tmRoot"/>
      </p:par>
    </p:tnLst>
  </p:timing>
  <p:txStyles>
    <p:titleStyle>
      <a:lvl1pPr algn="l" defTabSz="727710" rtl="0" eaLnBrk="1" latinLnBrk="0" hangingPunct="1">
        <a:lnSpc>
          <a:spcPct val="90000"/>
        </a:lnSpc>
        <a:spcBef>
          <a:spcPct val="0"/>
        </a:spcBef>
        <a:buNone/>
        <a:defRPr sz="3500" kern="1200">
          <a:solidFill>
            <a:schemeClr val="tx1"/>
          </a:solidFill>
          <a:latin typeface="+mj-lt"/>
          <a:ea typeface="+mj-ea"/>
          <a:cs typeface="+mj-cs"/>
        </a:defRPr>
      </a:lvl1pPr>
    </p:titleStyle>
    <p:bodyStyle>
      <a:lvl1pPr marL="182245" indent="-182245" algn="l" defTabSz="727710" rtl="0" eaLnBrk="1" latinLnBrk="0" hangingPunct="1">
        <a:lnSpc>
          <a:spcPct val="90000"/>
        </a:lnSpc>
        <a:spcBef>
          <a:spcPts val="795"/>
        </a:spcBef>
        <a:buFont typeface="Arial" panose="020B0604020202020204" pitchFamily="34" charset="0"/>
        <a:buChar char="•"/>
        <a:defRPr sz="2200" kern="1200">
          <a:solidFill>
            <a:schemeClr val="tx1"/>
          </a:solidFill>
          <a:latin typeface="+mn-lt"/>
          <a:ea typeface="+mn-ea"/>
          <a:cs typeface="+mn-cs"/>
        </a:defRPr>
      </a:lvl1pPr>
      <a:lvl2pPr marL="546100" indent="-182245" algn="l" defTabSz="727710" rtl="0" eaLnBrk="1" latinLnBrk="0" hangingPunct="1">
        <a:lnSpc>
          <a:spcPct val="90000"/>
        </a:lnSpc>
        <a:spcBef>
          <a:spcPts val="400"/>
        </a:spcBef>
        <a:buFont typeface="Arial" panose="020B0604020202020204" pitchFamily="34" charset="0"/>
        <a:buChar char="•"/>
        <a:defRPr sz="1900" kern="1200">
          <a:solidFill>
            <a:schemeClr val="tx1"/>
          </a:solidFill>
          <a:latin typeface="+mn-lt"/>
          <a:ea typeface="+mn-ea"/>
          <a:cs typeface="+mn-cs"/>
        </a:defRPr>
      </a:lvl2pPr>
      <a:lvl3pPr marL="910590" indent="-182245" algn="l" defTabSz="72771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3pPr>
      <a:lvl4pPr marL="1274445" indent="-182245" algn="l" defTabSz="727710" rtl="0" eaLnBrk="1" latinLnBrk="0" hangingPunct="1">
        <a:lnSpc>
          <a:spcPct val="90000"/>
        </a:lnSpc>
        <a:spcBef>
          <a:spcPts val="400"/>
        </a:spcBef>
        <a:buFont typeface="Arial" panose="020B0604020202020204" pitchFamily="34" charset="0"/>
        <a:buChar char="•"/>
        <a:defRPr sz="1400" kern="1200">
          <a:solidFill>
            <a:schemeClr val="tx1"/>
          </a:solidFill>
          <a:latin typeface="+mn-lt"/>
          <a:ea typeface="+mn-ea"/>
          <a:cs typeface="+mn-cs"/>
        </a:defRPr>
      </a:lvl4pPr>
      <a:lvl5pPr marL="1638300" indent="-182245" algn="l" defTabSz="727710" rtl="0" eaLnBrk="1" latinLnBrk="0" hangingPunct="1">
        <a:lnSpc>
          <a:spcPct val="90000"/>
        </a:lnSpc>
        <a:spcBef>
          <a:spcPts val="400"/>
        </a:spcBef>
        <a:buFont typeface="Arial" panose="020B0604020202020204" pitchFamily="34" charset="0"/>
        <a:buChar char="•"/>
        <a:defRPr sz="1400" kern="1200">
          <a:solidFill>
            <a:schemeClr val="tx1"/>
          </a:solidFill>
          <a:latin typeface="+mn-lt"/>
          <a:ea typeface="+mn-ea"/>
          <a:cs typeface="+mn-cs"/>
        </a:defRPr>
      </a:lvl5pPr>
      <a:lvl6pPr marL="2002790" indent="-182245" algn="l" defTabSz="727710" rtl="0" eaLnBrk="1" latinLnBrk="0" hangingPunct="1">
        <a:lnSpc>
          <a:spcPct val="90000"/>
        </a:lnSpc>
        <a:spcBef>
          <a:spcPts val="400"/>
        </a:spcBef>
        <a:buFont typeface="Arial" panose="020B0604020202020204" pitchFamily="34" charset="0"/>
        <a:buChar char="•"/>
        <a:defRPr sz="1400" kern="1200">
          <a:solidFill>
            <a:schemeClr val="tx1"/>
          </a:solidFill>
          <a:latin typeface="+mn-lt"/>
          <a:ea typeface="+mn-ea"/>
          <a:cs typeface="+mn-cs"/>
        </a:defRPr>
      </a:lvl6pPr>
      <a:lvl7pPr marL="2366645" indent="-182245" algn="l" defTabSz="727710" rtl="0" eaLnBrk="1" latinLnBrk="0" hangingPunct="1">
        <a:lnSpc>
          <a:spcPct val="90000"/>
        </a:lnSpc>
        <a:spcBef>
          <a:spcPts val="400"/>
        </a:spcBef>
        <a:buFont typeface="Arial" panose="020B0604020202020204" pitchFamily="34" charset="0"/>
        <a:buChar char="•"/>
        <a:defRPr sz="1400" kern="1200">
          <a:solidFill>
            <a:schemeClr val="tx1"/>
          </a:solidFill>
          <a:latin typeface="+mn-lt"/>
          <a:ea typeface="+mn-ea"/>
          <a:cs typeface="+mn-cs"/>
        </a:defRPr>
      </a:lvl7pPr>
      <a:lvl8pPr marL="2731135" indent="-182245" algn="l" defTabSz="727710" rtl="0" eaLnBrk="1" latinLnBrk="0" hangingPunct="1">
        <a:lnSpc>
          <a:spcPct val="90000"/>
        </a:lnSpc>
        <a:spcBef>
          <a:spcPts val="400"/>
        </a:spcBef>
        <a:buFont typeface="Arial" panose="020B0604020202020204" pitchFamily="34" charset="0"/>
        <a:buChar char="•"/>
        <a:defRPr sz="1400" kern="1200">
          <a:solidFill>
            <a:schemeClr val="tx1"/>
          </a:solidFill>
          <a:latin typeface="+mn-lt"/>
          <a:ea typeface="+mn-ea"/>
          <a:cs typeface="+mn-cs"/>
        </a:defRPr>
      </a:lvl8pPr>
      <a:lvl9pPr marL="3094990" indent="-182245" algn="l" defTabSz="727710" rtl="0" eaLnBrk="1" latinLnBrk="0" hangingPunct="1">
        <a:lnSpc>
          <a:spcPct val="90000"/>
        </a:lnSpc>
        <a:spcBef>
          <a:spcPts val="400"/>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727710" rtl="0" eaLnBrk="1" latinLnBrk="0" hangingPunct="1">
        <a:defRPr sz="1400" kern="1200">
          <a:solidFill>
            <a:schemeClr val="tx1"/>
          </a:solidFill>
          <a:latin typeface="+mn-lt"/>
          <a:ea typeface="+mn-ea"/>
          <a:cs typeface="+mn-cs"/>
        </a:defRPr>
      </a:lvl1pPr>
      <a:lvl2pPr marL="363855" algn="l" defTabSz="727710" rtl="0" eaLnBrk="1" latinLnBrk="0" hangingPunct="1">
        <a:defRPr sz="1400" kern="1200">
          <a:solidFill>
            <a:schemeClr val="tx1"/>
          </a:solidFill>
          <a:latin typeface="+mn-lt"/>
          <a:ea typeface="+mn-ea"/>
          <a:cs typeface="+mn-cs"/>
        </a:defRPr>
      </a:lvl2pPr>
      <a:lvl3pPr marL="728345" algn="l" defTabSz="727710" rtl="0" eaLnBrk="1" latinLnBrk="0" hangingPunct="1">
        <a:defRPr sz="1400" kern="1200">
          <a:solidFill>
            <a:schemeClr val="tx1"/>
          </a:solidFill>
          <a:latin typeface="+mn-lt"/>
          <a:ea typeface="+mn-ea"/>
          <a:cs typeface="+mn-cs"/>
        </a:defRPr>
      </a:lvl3pPr>
      <a:lvl4pPr marL="1092200" algn="l" defTabSz="727710" rtl="0" eaLnBrk="1" latinLnBrk="0" hangingPunct="1">
        <a:defRPr sz="1400" kern="1200">
          <a:solidFill>
            <a:schemeClr val="tx1"/>
          </a:solidFill>
          <a:latin typeface="+mn-lt"/>
          <a:ea typeface="+mn-ea"/>
          <a:cs typeface="+mn-cs"/>
        </a:defRPr>
      </a:lvl4pPr>
      <a:lvl5pPr marL="1456690" algn="l" defTabSz="727710" rtl="0" eaLnBrk="1" latinLnBrk="0" hangingPunct="1">
        <a:defRPr sz="1400" kern="1200">
          <a:solidFill>
            <a:schemeClr val="tx1"/>
          </a:solidFill>
          <a:latin typeface="+mn-lt"/>
          <a:ea typeface="+mn-ea"/>
          <a:cs typeface="+mn-cs"/>
        </a:defRPr>
      </a:lvl5pPr>
      <a:lvl6pPr marL="1820545" algn="l" defTabSz="727710" rtl="0" eaLnBrk="1" latinLnBrk="0" hangingPunct="1">
        <a:defRPr sz="1400" kern="1200">
          <a:solidFill>
            <a:schemeClr val="tx1"/>
          </a:solidFill>
          <a:latin typeface="+mn-lt"/>
          <a:ea typeface="+mn-ea"/>
          <a:cs typeface="+mn-cs"/>
        </a:defRPr>
      </a:lvl6pPr>
      <a:lvl7pPr marL="2184400" algn="l" defTabSz="727710" rtl="0" eaLnBrk="1" latinLnBrk="0" hangingPunct="1">
        <a:defRPr sz="1400" kern="1200">
          <a:solidFill>
            <a:schemeClr val="tx1"/>
          </a:solidFill>
          <a:latin typeface="+mn-lt"/>
          <a:ea typeface="+mn-ea"/>
          <a:cs typeface="+mn-cs"/>
        </a:defRPr>
      </a:lvl7pPr>
      <a:lvl8pPr marL="2548890" algn="l" defTabSz="727710" rtl="0" eaLnBrk="1" latinLnBrk="0" hangingPunct="1">
        <a:defRPr sz="1400" kern="1200">
          <a:solidFill>
            <a:schemeClr val="tx1"/>
          </a:solidFill>
          <a:latin typeface="+mn-lt"/>
          <a:ea typeface="+mn-ea"/>
          <a:cs typeface="+mn-cs"/>
        </a:defRPr>
      </a:lvl8pPr>
      <a:lvl9pPr marL="2912745" algn="l" defTabSz="72771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609600" y="228600"/>
            <a:ext cx="8153400" cy="990600"/>
          </a:xfrm>
          <a:prstGeom prst="rect">
            <a:avLst/>
          </a:prstGeom>
        </p:spPr>
        <p:txBody>
          <a:bodyPr vert="horz" anchor="ctr">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3A93E93-166D-47F5-9EF1-ACEABE24AEEA}" type="datetimeFigureOut">
              <a:rPr lang="zh-CN" altLang="en-US" smtClean="0"/>
              <a:pPr/>
              <a:t>2019/8/8</a:t>
            </a:fld>
            <a:endParaRPr lang="zh-CN" altLang="en-US"/>
          </a:p>
        </p:txBody>
      </p:sp>
      <p:sp>
        <p:nvSpPr>
          <p:cNvPr id="3" name="页脚占位符 2"/>
          <p:cNvSpPr>
            <a:spLocks noGrp="1"/>
          </p:cNvSpPr>
          <p:nvPr>
            <p:ph type="ftr" sz="quarter" idx="3"/>
          </p:nvPr>
        </p:nvSpPr>
        <p:spPr>
          <a:xfrm>
            <a:off x="609604" y="6248208"/>
            <a:ext cx="5421083" cy="365125"/>
          </a:xfrm>
          <a:prstGeom prst="rect">
            <a:avLst/>
          </a:prstGeom>
        </p:spPr>
        <p:txBody>
          <a:bodyPr vert="horz" anchor="ctr"/>
          <a:lstStyle>
            <a:lvl1pPr algn="r" eaLnBrk="1" latinLnBrk="0" hangingPunct="1">
              <a:defRPr kumimoji="0" sz="1400">
                <a:solidFill>
                  <a:schemeClr val="tx2"/>
                </a:solidFill>
              </a:defRPr>
            </a:lvl1pPr>
          </a:lstStyle>
          <a:p>
            <a:endParaRPr lang="zh-CN" altLang="en-US"/>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灯片编号占位符 22"/>
          <p:cNvSpPr>
            <a:spLocks noGrp="1"/>
          </p:cNvSpPr>
          <p:nvPr>
            <p:ph type="sldNum" sz="quarter" idx="4"/>
          </p:nvPr>
        </p:nvSpPr>
        <p:spPr>
          <a:xfrm>
            <a:off x="0" y="1272223"/>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18D5ACA-62CA-46DB-AD6B-12EDD6D51A2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8.xml"/><Relationship Id="rId1" Type="http://schemas.openxmlformats.org/officeDocument/2006/relationships/tags" Target="../tags/tag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8.xml"/><Relationship Id="rId1" Type="http://schemas.openxmlformats.org/officeDocument/2006/relationships/tags" Target="../tags/tag3.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tags" Target="../tags/tag1.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4.xml"/><Relationship Id="rId4" Type="http://schemas.openxmlformats.org/officeDocument/2006/relationships/image" Target="../media/image3.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xml"/><Relationship Id="rId4" Type="http://schemas.openxmlformats.org/officeDocument/2006/relationships/image" Target="../media/image3.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2"/>
            <a:ext cx="9144000" cy="6866756"/>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99642" y="1875365"/>
            <a:ext cx="7480761" cy="1852815"/>
          </a:xfrm>
          <a:prstGeom prst="rect">
            <a:avLst/>
          </a:prstGeom>
          <a:noFill/>
        </p:spPr>
        <p:txBody>
          <a:bodyPr wrap="square" rtlCol="0">
            <a:spAutoFit/>
          </a:bodyPr>
          <a:lstStyle/>
          <a:p>
            <a:pPr algn="ctr">
              <a:lnSpc>
                <a:spcPct val="130000"/>
              </a:lnSpc>
            </a:pPr>
            <a:r>
              <a:rPr lang="x-none" altLang="zh-CN" sz="44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201</a:t>
            </a:r>
            <a:r>
              <a:rPr lang="en-US" altLang="zh-CN" sz="44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9</a:t>
            </a:r>
            <a:r>
              <a:rPr lang="x-none" altLang="zh-CN" sz="44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年度</a:t>
            </a:r>
            <a:r>
              <a:rPr lang="zh-CN" altLang="zh-CN" sz="44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广东省科学技术奖</a:t>
            </a:r>
            <a:endParaRPr lang="en-US" altLang="zh-CN" sz="44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30000"/>
              </a:lnSpc>
            </a:pPr>
            <a:r>
              <a:rPr lang="zh-CN" altLang="zh-CN" sz="44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提 名 </a:t>
            </a:r>
            <a:r>
              <a:rPr lang="zh-CN" altLang="en-US" sz="44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工 作 培 训</a:t>
            </a:r>
            <a:endParaRPr lang="en-US" altLang="zh-CN" sz="44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等腰三角形 12"/>
          <p:cNvSpPr/>
          <p:nvPr/>
        </p:nvSpPr>
        <p:spPr>
          <a:xfrm>
            <a:off x="-2197100" y="5204232"/>
            <a:ext cx="14008100" cy="1653768"/>
          </a:xfrm>
          <a:prstGeom prst="triangle">
            <a:avLst>
              <a:gd name="adj" fmla="val 49861"/>
            </a:avLst>
          </a:prstGeom>
          <a:solidFill>
            <a:srgbClr val="B500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638300" y="5926100"/>
            <a:ext cx="6007100" cy="1815882"/>
          </a:xfrm>
          <a:prstGeom prst="rect">
            <a:avLst/>
          </a:prstGeom>
          <a:noFill/>
        </p:spPr>
        <p:txBody>
          <a:bodyPr wrap="square" rtlCol="0">
            <a:spAutoFit/>
          </a:bodyPr>
          <a:lstStyle/>
          <a:p>
            <a:pPr algn="ctr">
              <a:buNone/>
            </a:pPr>
            <a:r>
              <a:rPr lang="zh-CN" altLang="en-US" sz="2800" cap="all" dirty="0" smtClean="0">
                <a:solidFill>
                  <a:schemeClr val="bg1"/>
                </a:solidFill>
                <a:latin typeface="微软雅黑" pitchFamily="34" charset="-122"/>
                <a:ea typeface="微软雅黑" pitchFamily="34" charset="-122"/>
                <a:cs typeface="Arial" panose="020B0604020202020204" pitchFamily="34" charset="0"/>
              </a:rPr>
              <a:t>广东省科学技术奖评审委员会办公室</a:t>
            </a:r>
            <a:endParaRPr lang="en-US" altLang="zh-CN" sz="2800" cap="all" dirty="0" smtClean="0">
              <a:solidFill>
                <a:schemeClr val="bg1"/>
              </a:solidFill>
              <a:latin typeface="微软雅黑" pitchFamily="34" charset="-122"/>
              <a:ea typeface="微软雅黑" pitchFamily="34" charset="-122"/>
              <a:cs typeface="Arial" panose="020B0604020202020204" pitchFamily="34" charset="0"/>
            </a:endParaRPr>
          </a:p>
          <a:p>
            <a:pPr algn="ctr"/>
            <a:r>
              <a:rPr lang="en-US" altLang="zh-CN" sz="2800" cap="all" dirty="0" smtClean="0">
                <a:solidFill>
                  <a:schemeClr val="bg1"/>
                </a:solidFill>
                <a:latin typeface="微软雅黑" pitchFamily="34" charset="-122"/>
                <a:ea typeface="微软雅黑" pitchFamily="34" charset="-122"/>
                <a:cs typeface="Arial" panose="020B0604020202020204" pitchFamily="34" charset="0"/>
              </a:rPr>
              <a:t>2019</a:t>
            </a:r>
            <a:r>
              <a:rPr lang="zh-CN" altLang="en-US" sz="2800" cap="all" dirty="0" smtClean="0">
                <a:solidFill>
                  <a:schemeClr val="bg1"/>
                </a:solidFill>
                <a:latin typeface="微软雅黑" pitchFamily="34" charset="-122"/>
                <a:ea typeface="微软雅黑" pitchFamily="34" charset="-122"/>
                <a:cs typeface="Arial" panose="020B0604020202020204" pitchFamily="34" charset="0"/>
              </a:rPr>
              <a:t>年</a:t>
            </a:r>
            <a:r>
              <a:rPr lang="en-US" altLang="zh-CN" sz="2800" cap="all" dirty="0" smtClean="0">
                <a:solidFill>
                  <a:schemeClr val="bg1"/>
                </a:solidFill>
                <a:latin typeface="微软雅黑" pitchFamily="34" charset="-122"/>
                <a:ea typeface="微软雅黑" pitchFamily="34" charset="-122"/>
                <a:cs typeface="Arial" panose="020B0604020202020204" pitchFamily="34" charset="0"/>
              </a:rPr>
              <a:t> 8</a:t>
            </a:r>
            <a:r>
              <a:rPr lang="zh-CN" altLang="en-US" sz="2800" cap="all" dirty="0" smtClean="0">
                <a:solidFill>
                  <a:schemeClr val="bg1"/>
                </a:solidFill>
                <a:latin typeface="微软雅黑" pitchFamily="34" charset="-122"/>
                <a:ea typeface="微软雅黑" pitchFamily="34" charset="-122"/>
                <a:cs typeface="Arial" panose="020B0604020202020204" pitchFamily="34" charset="0"/>
              </a:rPr>
              <a:t>月</a:t>
            </a:r>
          </a:p>
          <a:p>
            <a:pPr algn="ctr">
              <a:buNone/>
            </a:pPr>
            <a:endParaRPr lang="en-US" altLang="zh-CN" sz="2800" cap="all" dirty="0" smtClean="0">
              <a:solidFill>
                <a:schemeClr val="bg1"/>
              </a:solidFill>
              <a:latin typeface="Adobe 黑体 Std R" panose="020B0400000000000000" pitchFamily="34" charset="-122"/>
              <a:ea typeface="Adobe 黑体 Std R" panose="020B0400000000000000" pitchFamily="34" charset="-122"/>
              <a:cs typeface="Arial" panose="020B0604020202020204" pitchFamily="34" charset="0"/>
            </a:endParaRPr>
          </a:p>
          <a:p>
            <a:pPr algn="ctr">
              <a:buNone/>
            </a:pPr>
            <a:endParaRPr lang="zh-CN" altLang="en-US" sz="2800" cap="all" dirty="0">
              <a:solidFill>
                <a:schemeClr val="bg1"/>
              </a:solidFill>
              <a:latin typeface="Adobe 黑体 Std R" panose="020B0400000000000000" pitchFamily="34" charset="-122"/>
              <a:ea typeface="Adobe 黑体 Std R" panose="020B0400000000000000" pitchFamily="34" charset="-122"/>
              <a:cs typeface="Arial" panose="020B0604020202020204" pitchFamily="34" charset="0"/>
            </a:endParaRPr>
          </a:p>
        </p:txBody>
      </p:sp>
      <p:grpSp>
        <p:nvGrpSpPr>
          <p:cNvPr id="3" name="组合 21"/>
          <p:cNvGrpSpPr/>
          <p:nvPr/>
        </p:nvGrpSpPr>
        <p:grpSpPr>
          <a:xfrm>
            <a:off x="6394703" y="548680"/>
            <a:ext cx="822294" cy="1096392"/>
            <a:chOff x="9247124" y="908720"/>
            <a:chExt cx="1096392" cy="1096392"/>
          </a:xfrm>
        </p:grpSpPr>
        <p:cxnSp>
          <p:nvCxnSpPr>
            <p:cNvPr id="16" name="直接连接符 15"/>
            <p:cNvCxnSpPr/>
            <p:nvPr/>
          </p:nvCxnSpPr>
          <p:spPr>
            <a:xfrm flipH="1">
              <a:off x="9624392" y="908720"/>
              <a:ext cx="581273" cy="581273"/>
            </a:xfrm>
            <a:prstGeom prst="line">
              <a:avLst/>
            </a:prstGeom>
            <a:ln w="3175">
              <a:solidFill>
                <a:srgbClr val="B50006"/>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9247124" y="908720"/>
              <a:ext cx="1096392" cy="1096392"/>
            </a:xfrm>
            <a:prstGeom prst="line">
              <a:avLst/>
            </a:prstGeom>
            <a:ln w="3175">
              <a:solidFill>
                <a:srgbClr val="B50006"/>
              </a:solidFill>
            </a:ln>
          </p:spPr>
          <p:style>
            <a:lnRef idx="1">
              <a:schemeClr val="accent1"/>
            </a:lnRef>
            <a:fillRef idx="0">
              <a:schemeClr val="accent1"/>
            </a:fillRef>
            <a:effectRef idx="0">
              <a:schemeClr val="accent1"/>
            </a:effectRef>
            <a:fontRef idx="minor">
              <a:schemeClr val="tx1"/>
            </a:fontRef>
          </p:style>
        </p:cxnSp>
      </p:grpSp>
      <p:grpSp>
        <p:nvGrpSpPr>
          <p:cNvPr id="4" name="组合 22"/>
          <p:cNvGrpSpPr/>
          <p:nvPr/>
        </p:nvGrpSpPr>
        <p:grpSpPr>
          <a:xfrm flipH="1" flipV="1">
            <a:off x="1927004" y="4420840"/>
            <a:ext cx="822294" cy="1096392"/>
            <a:chOff x="9247124" y="908720"/>
            <a:chExt cx="1096392" cy="1096392"/>
          </a:xfrm>
        </p:grpSpPr>
        <p:cxnSp>
          <p:nvCxnSpPr>
            <p:cNvPr id="24" name="直接连接符 23"/>
            <p:cNvCxnSpPr/>
            <p:nvPr/>
          </p:nvCxnSpPr>
          <p:spPr>
            <a:xfrm flipH="1">
              <a:off x="9624392" y="908720"/>
              <a:ext cx="581273" cy="581273"/>
            </a:xfrm>
            <a:prstGeom prst="line">
              <a:avLst/>
            </a:prstGeom>
            <a:ln w="3175">
              <a:solidFill>
                <a:srgbClr val="B50006"/>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9247124" y="908720"/>
              <a:ext cx="1096392" cy="1096392"/>
            </a:xfrm>
            <a:prstGeom prst="line">
              <a:avLst/>
            </a:prstGeom>
            <a:ln w="3175">
              <a:solidFill>
                <a:srgbClr val="B50006"/>
              </a:solidFill>
            </a:ln>
          </p:spPr>
          <p:style>
            <a:lnRef idx="1">
              <a:schemeClr val="accent1"/>
            </a:lnRef>
            <a:fillRef idx="0">
              <a:schemeClr val="accent1"/>
            </a:fillRef>
            <a:effectRef idx="0">
              <a:schemeClr val="accent1"/>
            </a:effectRef>
            <a:fontRef idx="minor">
              <a:schemeClr val="tx1"/>
            </a:fontRef>
          </p:style>
        </p:cxnSp>
      </p:grpSp>
      <p:sp>
        <p:nvSpPr>
          <p:cNvPr id="27" name="菱形 26"/>
          <p:cNvSpPr/>
          <p:nvPr/>
        </p:nvSpPr>
        <p:spPr>
          <a:xfrm>
            <a:off x="-774594" y="2259175"/>
            <a:ext cx="1134126" cy="1512168"/>
          </a:xfrm>
          <a:prstGeom prst="diamond">
            <a:avLst/>
          </a:prstGeom>
          <a:noFill/>
          <a:ln>
            <a:solidFill>
              <a:srgbClr val="B500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菱形 30"/>
          <p:cNvSpPr/>
          <p:nvPr/>
        </p:nvSpPr>
        <p:spPr>
          <a:xfrm>
            <a:off x="8784468" y="2259175"/>
            <a:ext cx="1134126" cy="1512168"/>
          </a:xfrm>
          <a:prstGeom prst="diamond">
            <a:avLst/>
          </a:prstGeom>
          <a:noFill/>
          <a:ln>
            <a:solidFill>
              <a:srgbClr val="B500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41319753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698" y="3"/>
            <a:ext cx="9142871" cy="23672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814" tIns="36407" rIns="72814" bIns="36407" numCol="1" spcCol="0" rtlCol="0" fromWordArt="0" anchor="ctr" anchorCtr="0" forceAA="0" compatLnSpc="1">
            <a:noAutofit/>
          </a:bodyPr>
          <a:lstStyle/>
          <a:p>
            <a:pPr algn="ctr"/>
            <a:endParaRPr lang="zh-CN" altLang="en-US"/>
          </a:p>
        </p:txBody>
      </p:sp>
      <p:sp>
        <p:nvSpPr>
          <p:cNvPr id="5" name="矩形 4"/>
          <p:cNvSpPr/>
          <p:nvPr/>
        </p:nvSpPr>
        <p:spPr>
          <a:xfrm>
            <a:off x="569" y="424"/>
            <a:ext cx="9142871" cy="2295736"/>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814" tIns="36407" rIns="72814" bIns="36407" numCol="1" spcCol="0" rtlCol="0" fromWordArt="0" anchor="ctr" anchorCtr="0" forceAA="0" compatLnSpc="1">
            <a:noAutofit/>
          </a:bodyPr>
          <a:lstStyle/>
          <a:p>
            <a:pPr algn="ctr"/>
            <a:endParaRPr lang="zh-CN" altLang="en-US"/>
          </a:p>
        </p:txBody>
      </p:sp>
      <p:sp>
        <p:nvSpPr>
          <p:cNvPr id="11" name="Text Placeholder 11"/>
          <p:cNvSpPr txBox="1"/>
          <p:nvPr/>
        </p:nvSpPr>
        <p:spPr>
          <a:xfrm>
            <a:off x="4220420" y="3170680"/>
            <a:ext cx="3755180" cy="1426720"/>
          </a:xfrm>
          <a:prstGeom prst="rect">
            <a:avLst/>
          </a:prstGeom>
        </p:spPr>
        <p:txBody>
          <a:bodyPr lIns="72823" tIns="36411" rIns="72823" bIns="36411"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zh-CN" altLang="en-US" sz="4400" b="1" dirty="0" smtClean="0">
                <a:solidFill>
                  <a:schemeClr val="tx1">
                    <a:lumMod val="75000"/>
                    <a:lumOff val="25000"/>
                  </a:schemeClr>
                </a:solidFill>
                <a:latin typeface="微软雅黑" panose="020B0503020204020204" pitchFamily="34" charset="-122"/>
                <a:ea typeface="微软雅黑" panose="020B0503020204020204" pitchFamily="34" charset="-122"/>
              </a:rPr>
              <a:t>提名要求</a:t>
            </a:r>
          </a:p>
        </p:txBody>
      </p:sp>
      <p:sp>
        <p:nvSpPr>
          <p:cNvPr id="12" name="椭圆 11"/>
          <p:cNvSpPr/>
          <p:nvPr/>
        </p:nvSpPr>
        <p:spPr>
          <a:xfrm>
            <a:off x="1539240" y="2540000"/>
            <a:ext cx="2453640" cy="245364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3200299" y="4201058"/>
            <a:ext cx="792585" cy="792585"/>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MH_Others_1"/>
          <p:cNvSpPr txBox="1"/>
          <p:nvPr>
            <p:custDataLst>
              <p:tags r:id="rId1"/>
            </p:custDataLst>
          </p:nvPr>
        </p:nvSpPr>
        <p:spPr>
          <a:xfrm>
            <a:off x="801030" y="3076152"/>
            <a:ext cx="3955467" cy="847939"/>
          </a:xfrm>
          <a:prstGeom prst="rect">
            <a:avLst/>
          </a:prstGeom>
          <a:noFill/>
        </p:spPr>
        <p:txBody>
          <a:bodyPr wrap="square" rtlCol="0">
            <a:noAutofit/>
          </a:bodyPr>
          <a:lstStyle/>
          <a:p>
            <a:pPr algn="ctr"/>
            <a:r>
              <a:rPr lang="en-US" altLang="zh-CN" sz="8000" dirty="0" smtClean="0">
                <a:solidFill>
                  <a:schemeClr val="bg1"/>
                </a:solidFill>
                <a:effectLst>
                  <a:outerShdw blurRad="38100" dist="38100" dir="2700000" algn="tl">
                    <a:srgbClr val="000000">
                      <a:alpha val="43137"/>
                    </a:srgbClr>
                  </a:outerShdw>
                </a:effectLst>
                <a:cs typeface="+mn-ea"/>
                <a:sym typeface="+mn-lt"/>
              </a:rPr>
              <a:t>02</a:t>
            </a:r>
            <a:endParaRPr lang="zh-CN" altLang="en-US" sz="8000" dirty="0">
              <a:solidFill>
                <a:schemeClr val="bg1"/>
              </a:solidFill>
              <a:effectLst>
                <a:outerShdw blurRad="38100" dist="38100" dir="2700000" algn="tl">
                  <a:srgbClr val="000000">
                    <a:alpha val="43137"/>
                  </a:srgbClr>
                </a:outerShdw>
              </a:effectLst>
              <a:cs typeface="+mn-ea"/>
              <a:sym typeface="+mn-lt"/>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72519" y="2496188"/>
            <a:ext cx="6876415" cy="2968625"/>
          </a:xfrm>
          <a:prstGeom prst="roundRect">
            <a:avLst/>
          </a:prstGeom>
          <a:noFill/>
          <a:extLst>
            <a:ext uri="{909E8E84-426E-40DD-AFC4-6F175D3DCCD1}">
              <a14:hiddenFill xmlns=""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494665">
              <a:lnSpc>
                <a:spcPct val="190000"/>
              </a:lnSpc>
              <a:buNone/>
            </a:pPr>
            <a:r>
              <a:rPr lang="zh-CN" altLang="en-US" sz="2400" dirty="0" smtClean="0">
                <a:solidFill>
                  <a:schemeClr val="tx1"/>
                </a:solidFill>
                <a:latin typeface="微软雅黑" panose="020B0503020204020204" pitchFamily="34" charset="-122"/>
                <a:ea typeface="微软雅黑" panose="020B0503020204020204" pitchFamily="34" charset="-122"/>
                <a:sym typeface="+mn-ea"/>
              </a:rPr>
              <a:t>由原来的科技人员申请、单位提交的推荐制，</a:t>
            </a:r>
            <a:r>
              <a:rPr lang="zh-CN" altLang="en-US" sz="2400" dirty="0">
                <a:solidFill>
                  <a:schemeClr val="tx1"/>
                </a:solidFill>
                <a:latin typeface="微软雅黑" panose="020B0503020204020204" pitchFamily="34" charset="-122"/>
                <a:ea typeface="微软雅黑" panose="020B0503020204020204" pitchFamily="34" charset="-122"/>
                <a:sym typeface="+mn-ea"/>
              </a:rPr>
              <a:t>改革为由专家学者、组织机构、相关部门提名的制度。</a:t>
            </a:r>
          </a:p>
        </p:txBody>
      </p:sp>
      <p:sp>
        <p:nvSpPr>
          <p:cNvPr id="4" name="文本框 3"/>
          <p:cNvSpPr txBox="1"/>
          <p:nvPr/>
        </p:nvSpPr>
        <p:spPr>
          <a:xfrm>
            <a:off x="2392045" y="1987553"/>
            <a:ext cx="264541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什么是提名制</a:t>
            </a:r>
          </a:p>
        </p:txBody>
      </p:sp>
      <p:sp>
        <p:nvSpPr>
          <p:cNvPr id="2050" name=" 2050"/>
          <p:cNvSpPr/>
          <p:nvPr/>
        </p:nvSpPr>
        <p:spPr bwMode="auto">
          <a:xfrm>
            <a:off x="1306830" y="1786256"/>
            <a:ext cx="1042670" cy="1147445"/>
          </a:xfrm>
          <a:custGeom>
            <a:avLst/>
            <a:gdLst>
              <a:gd name="T0" fmla="*/ 942322 w 3841"/>
              <a:gd name="T1" fmla="*/ 1696878 h 3861"/>
              <a:gd name="T2" fmla="*/ 612206 w 3841"/>
              <a:gd name="T3" fmla="*/ 1630196 h 3861"/>
              <a:gd name="T4" fmla="*/ 0 w 3841"/>
              <a:gd name="T5" fmla="*/ 1797599 h 3861"/>
              <a:gd name="T6" fmla="*/ 282090 w 3841"/>
              <a:gd name="T7" fmla="*/ 1380724 h 3861"/>
              <a:gd name="T8" fmla="*/ 93719 w 3841"/>
              <a:gd name="T9" fmla="*/ 848206 h 3861"/>
              <a:gd name="T10" fmla="*/ 942322 w 3841"/>
              <a:gd name="T11" fmla="*/ 0 h 3861"/>
              <a:gd name="T12" fmla="*/ 1790924 w 3841"/>
              <a:gd name="T13" fmla="*/ 848206 h 3861"/>
              <a:gd name="T14" fmla="*/ 942322 w 3841"/>
              <a:gd name="T15" fmla="*/ 1696878 h 3861"/>
              <a:gd name="T16" fmla="*/ 682146 w 3841"/>
              <a:gd name="T17" fmla="*/ 1245496 h 3861"/>
              <a:gd name="T18" fmla="*/ 803375 w 3841"/>
              <a:gd name="T19" fmla="*/ 1371398 h 3861"/>
              <a:gd name="T20" fmla="*/ 956776 w 3841"/>
              <a:gd name="T21" fmla="*/ 1221248 h 3861"/>
              <a:gd name="T22" fmla="*/ 830884 w 3841"/>
              <a:gd name="T23" fmla="*/ 1092082 h 3861"/>
              <a:gd name="T24" fmla="*/ 682146 w 3841"/>
              <a:gd name="T25" fmla="*/ 1245496 h 3861"/>
              <a:gd name="T26" fmla="*/ 988948 w 3841"/>
              <a:gd name="T27" fmla="*/ 301698 h 3861"/>
              <a:gd name="T28" fmla="*/ 729705 w 3841"/>
              <a:gd name="T29" fmla="*/ 367913 h 3861"/>
              <a:gd name="T30" fmla="*/ 758613 w 3841"/>
              <a:gd name="T31" fmla="*/ 522726 h 3861"/>
              <a:gd name="T32" fmla="*/ 926002 w 3841"/>
              <a:gd name="T33" fmla="*/ 479826 h 3861"/>
              <a:gd name="T34" fmla="*/ 1015059 w 3841"/>
              <a:gd name="T35" fmla="*/ 553502 h 3861"/>
              <a:gd name="T36" fmla="*/ 892431 w 3841"/>
              <a:gd name="T37" fmla="*/ 723703 h 3861"/>
              <a:gd name="T38" fmla="*/ 752552 w 3841"/>
              <a:gd name="T39" fmla="*/ 978771 h 3861"/>
              <a:gd name="T40" fmla="*/ 747889 w 3841"/>
              <a:gd name="T41" fmla="*/ 1018406 h 3861"/>
              <a:gd name="T42" fmla="*/ 962837 w 3841"/>
              <a:gd name="T43" fmla="*/ 1018406 h 3861"/>
              <a:gd name="T44" fmla="*/ 970298 w 3841"/>
              <a:gd name="T45" fmla="*/ 981568 h 3861"/>
              <a:gd name="T46" fmla="*/ 1074741 w 3841"/>
              <a:gd name="T47" fmla="*/ 800643 h 3861"/>
              <a:gd name="T48" fmla="*/ 1242130 w 3841"/>
              <a:gd name="T49" fmla="*/ 510602 h 3861"/>
              <a:gd name="T50" fmla="*/ 988948 w 3841"/>
              <a:gd name="T51" fmla="*/ 301698 h 38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41" h="3861">
                <a:moveTo>
                  <a:pt x="2021" y="3639"/>
                </a:moveTo>
                <a:cubicBezTo>
                  <a:pt x="1770" y="3639"/>
                  <a:pt x="1531" y="3588"/>
                  <a:pt x="1313" y="3496"/>
                </a:cubicBezTo>
                <a:cubicBezTo>
                  <a:pt x="830" y="3861"/>
                  <a:pt x="0" y="3855"/>
                  <a:pt x="0" y="3855"/>
                </a:cubicBezTo>
                <a:cubicBezTo>
                  <a:pt x="0" y="3855"/>
                  <a:pt x="417" y="3566"/>
                  <a:pt x="605" y="2961"/>
                </a:cubicBezTo>
                <a:cubicBezTo>
                  <a:pt x="352" y="2648"/>
                  <a:pt x="201" y="2252"/>
                  <a:pt x="201" y="1819"/>
                </a:cubicBezTo>
                <a:cubicBezTo>
                  <a:pt x="201" y="814"/>
                  <a:pt x="1016" y="0"/>
                  <a:pt x="2021" y="0"/>
                </a:cubicBezTo>
                <a:cubicBezTo>
                  <a:pt x="3026" y="0"/>
                  <a:pt x="3841" y="814"/>
                  <a:pt x="3841" y="1819"/>
                </a:cubicBezTo>
                <a:cubicBezTo>
                  <a:pt x="3841" y="2824"/>
                  <a:pt x="3026" y="3639"/>
                  <a:pt x="2021" y="3639"/>
                </a:cubicBezTo>
                <a:close/>
                <a:moveTo>
                  <a:pt x="1463" y="2671"/>
                </a:moveTo>
                <a:cubicBezTo>
                  <a:pt x="1463" y="2826"/>
                  <a:pt x="1568" y="2941"/>
                  <a:pt x="1723" y="2941"/>
                </a:cubicBezTo>
                <a:cubicBezTo>
                  <a:pt x="1917" y="2941"/>
                  <a:pt x="2052" y="2806"/>
                  <a:pt x="2052" y="2619"/>
                </a:cubicBezTo>
                <a:cubicBezTo>
                  <a:pt x="2052" y="2457"/>
                  <a:pt x="1940" y="2342"/>
                  <a:pt x="1782" y="2342"/>
                </a:cubicBezTo>
                <a:cubicBezTo>
                  <a:pt x="1595" y="2342"/>
                  <a:pt x="1463" y="2497"/>
                  <a:pt x="1463" y="2671"/>
                </a:cubicBezTo>
                <a:close/>
                <a:moveTo>
                  <a:pt x="2121" y="647"/>
                </a:moveTo>
                <a:cubicBezTo>
                  <a:pt x="1874" y="647"/>
                  <a:pt x="1687" y="716"/>
                  <a:pt x="1565" y="789"/>
                </a:cubicBezTo>
                <a:cubicBezTo>
                  <a:pt x="1627" y="1121"/>
                  <a:pt x="1627" y="1121"/>
                  <a:pt x="1627" y="1121"/>
                </a:cubicBezTo>
                <a:cubicBezTo>
                  <a:pt x="1720" y="1065"/>
                  <a:pt x="1838" y="1029"/>
                  <a:pt x="1986" y="1029"/>
                </a:cubicBezTo>
                <a:cubicBezTo>
                  <a:pt x="2134" y="1032"/>
                  <a:pt x="2177" y="1101"/>
                  <a:pt x="2177" y="1187"/>
                </a:cubicBezTo>
                <a:cubicBezTo>
                  <a:pt x="2177" y="1302"/>
                  <a:pt x="2042" y="1414"/>
                  <a:pt x="1914" y="1552"/>
                </a:cubicBezTo>
                <a:cubicBezTo>
                  <a:pt x="1729" y="1747"/>
                  <a:pt x="1641" y="1921"/>
                  <a:pt x="1614" y="2099"/>
                </a:cubicBezTo>
                <a:cubicBezTo>
                  <a:pt x="1611" y="2125"/>
                  <a:pt x="1608" y="2155"/>
                  <a:pt x="1604" y="2184"/>
                </a:cubicBezTo>
                <a:cubicBezTo>
                  <a:pt x="2065" y="2184"/>
                  <a:pt x="2065" y="2184"/>
                  <a:pt x="2065" y="2184"/>
                </a:cubicBezTo>
                <a:cubicBezTo>
                  <a:pt x="2072" y="2155"/>
                  <a:pt x="2075" y="2128"/>
                  <a:pt x="2081" y="2105"/>
                </a:cubicBezTo>
                <a:cubicBezTo>
                  <a:pt x="2111" y="1957"/>
                  <a:pt x="2177" y="1845"/>
                  <a:pt x="2305" y="1717"/>
                </a:cubicBezTo>
                <a:cubicBezTo>
                  <a:pt x="2490" y="1526"/>
                  <a:pt x="2664" y="1358"/>
                  <a:pt x="2664" y="1095"/>
                </a:cubicBezTo>
                <a:cubicBezTo>
                  <a:pt x="2664" y="825"/>
                  <a:pt x="2437" y="647"/>
                  <a:pt x="2121" y="647"/>
                </a:cubicBezTo>
                <a:close/>
              </a:path>
            </a:pathLst>
          </a:custGeom>
          <a:solidFill>
            <a:schemeClr val="accent1"/>
          </a:solidFill>
          <a:ln>
            <a:noFill/>
          </a:ln>
          <a:extLst>
            <a:ext uri="{91240B29-F687-4F45-9708-019B960494DF}">
              <a14:hiddenLine xmlns=""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7" name="TextBox 6"/>
          <p:cNvSpPr txBox="1"/>
          <p:nvPr/>
        </p:nvSpPr>
        <p:spPr>
          <a:xfrm>
            <a:off x="257810" y="424815"/>
            <a:ext cx="776859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2.1  </a:t>
            </a:r>
            <a:r>
              <a:rPr lang="zh-CN" altLang="en-US" sz="3600" b="1" dirty="0" smtClean="0">
                <a:latin typeface="微软雅黑" panose="020B0503020204020204" pitchFamily="34" charset="-122"/>
                <a:ea typeface="微软雅黑" panose="020B0503020204020204" pitchFamily="34" charset="-122"/>
              </a:rPr>
              <a:t>提名制</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878817" y="1533374"/>
            <a:ext cx="7325385" cy="5832366"/>
          </a:xfrm>
          <a:prstGeom prst="rect">
            <a:avLst/>
          </a:prstGeom>
        </p:spPr>
        <p:txBody>
          <a:bodyPr wrap="square">
            <a:spAutoFit/>
          </a:bodyPr>
          <a:lstStyle/>
          <a:p>
            <a:pPr marL="457200" indent="-457200">
              <a:lnSpc>
                <a:spcPct val="150000"/>
              </a:lnSpc>
              <a:buClr>
                <a:srgbClr val="FF0000"/>
              </a:buClr>
              <a:buFont typeface="Wingdings" pitchFamily="2" charset="2"/>
              <a:buChar char="Ø"/>
            </a:pPr>
            <a:endParaRPr lang="en-US" altLang="zh-CN" dirty="0" smtClean="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150000"/>
              </a:lnSpc>
              <a:buClr>
                <a:srgbClr val="FF0000"/>
              </a:buClr>
              <a:buFont typeface="Wingdings" pitchFamily="2" charset="2"/>
              <a:buChar char="Ø"/>
            </a:pP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rPr>
              <a:t>省人民政府各有关组成部门及直属机构；</a:t>
            </a:r>
            <a:endPar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150000"/>
              </a:lnSpc>
              <a:buClr>
                <a:srgbClr val="FF0000"/>
              </a:buClr>
              <a:buFont typeface="Wingdings" pitchFamily="2" charset="2"/>
              <a:buChar char="Ø"/>
            </a:pP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rPr>
              <a:t>地级以上市人民政府或其授权的科技主管部门；</a:t>
            </a:r>
            <a:endPar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150000"/>
              </a:lnSpc>
              <a:buClr>
                <a:srgbClr val="FF0000"/>
              </a:buClr>
              <a:buFont typeface="Wingdings" pitchFamily="2" charset="2"/>
              <a:buChar char="Ø"/>
            </a:pP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rPr>
              <a:t>首批启动建设的省实验室；</a:t>
            </a:r>
            <a:endPar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150000"/>
              </a:lnSpc>
              <a:buClr>
                <a:srgbClr val="FF0000"/>
              </a:buClr>
              <a:buFont typeface="Wingdings" pitchFamily="2" charset="2"/>
              <a:buChar char="Ø"/>
            </a:pP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rPr>
              <a:t>省内两院院士、我省获国家科学技术奖项目的前三完成人之一、省突出贡献奖获得者、省科学技术奖特等奖或一等奖的第一完成人；</a:t>
            </a:r>
            <a:endPar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150000"/>
              </a:lnSpc>
              <a:buClr>
                <a:srgbClr val="FF0000"/>
              </a:buClr>
              <a:buFont typeface="Wingdings" pitchFamily="2" charset="2"/>
              <a:buChar char="Ø"/>
            </a:pP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rPr>
              <a:t>经省科技厅认定的，有较强行业影响力和较高社会知名度，有开展科技奖励工作经验的学会、行业协会（联合会）以及其他社会组织机构。</a:t>
            </a:r>
            <a:endPar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endParaRPr>
          </a:p>
          <a:p>
            <a:endParaRPr lang="en-US" altLang="zh-CN" sz="1200" dirty="0" smtClean="0">
              <a:solidFill>
                <a:srgbClr val="48A2A0"/>
              </a:solidFill>
              <a:cs typeface="+mn-ea"/>
              <a:sym typeface="+mn-lt"/>
            </a:endParaRPr>
          </a:p>
          <a:p>
            <a:endParaRPr lang="en-US" altLang="zh-CN" sz="1600" dirty="0" smtClean="0">
              <a:latin typeface="微软雅黑" pitchFamily="34" charset="-122"/>
              <a:ea typeface="微软雅黑" pitchFamily="34" charset="-122"/>
            </a:endParaRPr>
          </a:p>
          <a:p>
            <a:endParaRPr lang="en-US" altLang="zh-CN" sz="1600" dirty="0" smtClean="0">
              <a:latin typeface="微软雅黑" pitchFamily="34" charset="-122"/>
              <a:ea typeface="微软雅黑" pitchFamily="34" charset="-122"/>
            </a:endParaRPr>
          </a:p>
          <a:p>
            <a:endParaRPr lang="en-US" altLang="zh-CN" sz="1600" dirty="0" smtClean="0">
              <a:latin typeface="微软雅黑" pitchFamily="34" charset="-122"/>
              <a:ea typeface="微软雅黑" pitchFamily="34" charset="-122"/>
            </a:endParaRPr>
          </a:p>
          <a:p>
            <a:endParaRPr lang="en-US" altLang="zh-CN" sz="1600" dirty="0">
              <a:solidFill>
                <a:srgbClr val="48A2A0"/>
              </a:solidFill>
              <a:effectLst/>
              <a:cs typeface="+mn-ea"/>
              <a:sym typeface="+mn-lt"/>
            </a:endParaRPr>
          </a:p>
        </p:txBody>
      </p:sp>
      <p:sp>
        <p:nvSpPr>
          <p:cNvPr id="41" name="TextBox 40"/>
          <p:cNvSpPr txBox="1"/>
          <p:nvPr/>
        </p:nvSpPr>
        <p:spPr>
          <a:xfrm>
            <a:off x="257810" y="424815"/>
            <a:ext cx="776859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2.2  </a:t>
            </a:r>
            <a:r>
              <a:rPr lang="zh-CN" altLang="en-US" sz="3600" b="1" dirty="0" smtClean="0">
                <a:latin typeface="微软雅黑" panose="020B0503020204020204" pitchFamily="34" charset="-122"/>
                <a:ea typeface="微软雅黑" panose="020B0503020204020204" pitchFamily="34" charset="-122"/>
              </a:rPr>
              <a:t>提名者</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p:cNvSpPr txBox="1"/>
          <p:nvPr/>
        </p:nvSpPr>
        <p:spPr>
          <a:xfrm>
            <a:off x="546104" y="1661163"/>
            <a:ext cx="8042275" cy="461665"/>
          </a:xfrm>
          <a:prstGeom prst="rect">
            <a:avLst/>
          </a:prstGeom>
          <a:noFill/>
        </p:spPr>
        <p:txBody>
          <a:bodyPr wrap="square" rtlCol="0">
            <a:spAutoFit/>
          </a:bodyPr>
          <a:lstStyle/>
          <a:p>
            <a:pPr marL="342900" indent="-342900">
              <a:buFont typeface="Wingdings" panose="05000000000000000000" charset="0"/>
              <a:buChar char="Ø"/>
            </a:pPr>
            <a:r>
              <a:rPr lang="zh-CN" altLang="en-US" sz="2400" b="1" dirty="0" smtClean="0">
                <a:latin typeface="微软雅黑" panose="020B0503020204020204" pitchFamily="34" charset="-122"/>
                <a:ea typeface="微软雅黑" panose="020B0503020204020204" pitchFamily="34" charset="-122"/>
              </a:rPr>
              <a:t>专家</a:t>
            </a:r>
            <a:endParaRPr lang="zh-CN" altLang="en-US" sz="2400" b="1" dirty="0" smtClean="0">
              <a:solidFill>
                <a:srgbClr val="FF0000"/>
              </a:solidFill>
              <a:latin typeface="微软雅黑" panose="020B0503020204020204" pitchFamily="34" charset="-122"/>
              <a:ea typeface="微软雅黑" panose="020B0503020204020204" pitchFamily="34" charset="-122"/>
            </a:endParaRPr>
          </a:p>
        </p:txBody>
      </p:sp>
      <p:sp>
        <p:nvSpPr>
          <p:cNvPr id="19" name="圆角矩形 18"/>
          <p:cNvSpPr/>
          <p:nvPr/>
        </p:nvSpPr>
        <p:spPr>
          <a:xfrm>
            <a:off x="1104708" y="2191383"/>
            <a:ext cx="6860540" cy="854217"/>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dirty="0" smtClean="0">
                <a:solidFill>
                  <a:schemeClr val="tx1"/>
                </a:solidFill>
                <a:latin typeface="微软雅黑" pitchFamily="34" charset="-122"/>
                <a:ea typeface="微软雅黑" pitchFamily="34" charset="-122"/>
              </a:rPr>
              <a:t>需向省奖励办提出申请，并提供获奖证书等身份证明。经审核符合提名要求的，由省奖励办发送账号和密码，当年有效。</a:t>
            </a:r>
            <a:endParaRPr lang="en-US" altLang="zh-CN" dirty="0" smtClean="0">
              <a:solidFill>
                <a:schemeClr val="tx1"/>
              </a:solidFill>
              <a:latin typeface="微软雅黑" pitchFamily="34" charset="-122"/>
              <a:ea typeface="微软雅黑" pitchFamily="34" charset="-122"/>
            </a:endParaRPr>
          </a:p>
        </p:txBody>
      </p:sp>
      <p:sp>
        <p:nvSpPr>
          <p:cNvPr id="4" name="TextBox 3"/>
          <p:cNvSpPr txBox="1"/>
          <p:nvPr/>
        </p:nvSpPr>
        <p:spPr>
          <a:xfrm>
            <a:off x="552904" y="3244264"/>
            <a:ext cx="8042275" cy="461665"/>
          </a:xfrm>
          <a:prstGeom prst="rect">
            <a:avLst/>
          </a:prstGeom>
          <a:noFill/>
        </p:spPr>
        <p:txBody>
          <a:bodyPr wrap="square" rtlCol="0">
            <a:spAutoFit/>
          </a:bodyPr>
          <a:lstStyle/>
          <a:p>
            <a:pPr marL="342900" indent="-342900">
              <a:buFont typeface="Wingdings" panose="05000000000000000000" charset="0"/>
              <a:buChar char="Ø"/>
            </a:pPr>
            <a:r>
              <a:rPr lang="zh-CN" altLang="en-US" sz="2400" b="1" dirty="0" smtClean="0">
                <a:latin typeface="微软雅黑" panose="020B0503020204020204" pitchFamily="34" charset="-122"/>
                <a:ea typeface="微软雅黑" panose="020B0503020204020204" pitchFamily="34" charset="-122"/>
              </a:rPr>
              <a:t>省实验室</a:t>
            </a:r>
            <a:endParaRPr lang="zh-CN" altLang="en-US" sz="2400" b="1" dirty="0" smtClean="0">
              <a:solidFill>
                <a:srgbClr val="C000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104708" y="3804183"/>
            <a:ext cx="6836892" cy="861417"/>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smtClean="0">
                <a:solidFill>
                  <a:schemeClr val="tx1"/>
                </a:solidFill>
                <a:latin typeface="微软雅黑" pitchFamily="34" charset="-122"/>
                <a:ea typeface="微软雅黑" pitchFamily="34" charset="-122"/>
              </a:rPr>
              <a:t>广州再生医学与健康广东省实验室、鹏程实验室、季华实验室、</a:t>
            </a:r>
            <a:endParaRPr lang="en-US" altLang="zh-CN" dirty="0" smtClean="0">
              <a:solidFill>
                <a:schemeClr val="tx1"/>
              </a:solidFill>
              <a:latin typeface="微软雅黑" pitchFamily="34" charset="-122"/>
              <a:ea typeface="微软雅黑" pitchFamily="34" charset="-122"/>
            </a:endParaRPr>
          </a:p>
          <a:p>
            <a:pPr>
              <a:lnSpc>
                <a:spcPct val="150000"/>
              </a:lnSpc>
            </a:pPr>
            <a:r>
              <a:rPr lang="zh-CN" altLang="en-US" dirty="0" smtClean="0">
                <a:solidFill>
                  <a:schemeClr val="tx1"/>
                </a:solidFill>
                <a:latin typeface="微软雅黑" pitchFamily="34" charset="-122"/>
                <a:ea typeface="微软雅黑" pitchFamily="34" charset="-122"/>
              </a:rPr>
              <a:t>松山湖材料实验室。</a:t>
            </a:r>
            <a:endParaRPr lang="en-US" altLang="zh-CN" dirty="0" smtClean="0">
              <a:solidFill>
                <a:schemeClr val="tx1"/>
              </a:solidFill>
              <a:latin typeface="微软雅黑" pitchFamily="34" charset="-122"/>
              <a:ea typeface="微软雅黑" pitchFamily="34" charset="-122"/>
            </a:endParaRPr>
          </a:p>
        </p:txBody>
      </p:sp>
      <p:sp>
        <p:nvSpPr>
          <p:cNvPr id="6" name="TextBox 5"/>
          <p:cNvSpPr txBox="1"/>
          <p:nvPr/>
        </p:nvSpPr>
        <p:spPr>
          <a:xfrm>
            <a:off x="545704" y="4749064"/>
            <a:ext cx="8042275" cy="461665"/>
          </a:xfrm>
          <a:prstGeom prst="rect">
            <a:avLst/>
          </a:prstGeom>
          <a:noFill/>
        </p:spPr>
        <p:txBody>
          <a:bodyPr wrap="square" rtlCol="0">
            <a:spAutoFit/>
          </a:bodyPr>
          <a:lstStyle/>
          <a:p>
            <a:pPr marL="342900" indent="-342900">
              <a:buFont typeface="Wingdings" panose="05000000000000000000" charset="0"/>
              <a:buChar char="Ø"/>
            </a:pPr>
            <a:r>
              <a:rPr lang="zh-CN" altLang="en-US" sz="2400" b="1" dirty="0" smtClean="0">
                <a:latin typeface="微软雅黑" panose="020B0503020204020204" pitchFamily="34" charset="-122"/>
                <a:ea typeface="微软雅黑" panose="020B0503020204020204" pitchFamily="34" charset="-122"/>
              </a:rPr>
              <a:t>学会、协会、社会力量设奖机构</a:t>
            </a:r>
            <a:endParaRPr lang="zh-CN" altLang="en-US" sz="2400" b="1" dirty="0" smtClean="0">
              <a:solidFill>
                <a:srgbClr val="C00000"/>
              </a:solidFill>
              <a:latin typeface="微软雅黑" panose="020B0503020204020204" pitchFamily="34" charset="-122"/>
              <a:ea typeface="微软雅黑" panose="020B0503020204020204" pitchFamily="34" charset="-122"/>
            </a:endParaRPr>
          </a:p>
        </p:txBody>
      </p:sp>
      <p:sp>
        <p:nvSpPr>
          <p:cNvPr id="7" name="圆角矩形 6"/>
          <p:cNvSpPr/>
          <p:nvPr/>
        </p:nvSpPr>
        <p:spPr>
          <a:xfrm>
            <a:off x="1104708" y="5323383"/>
            <a:ext cx="6860540" cy="1365417"/>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dirty="0" smtClean="0">
                <a:solidFill>
                  <a:schemeClr val="tx1"/>
                </a:solidFill>
                <a:latin typeface="微软雅黑" pitchFamily="34" charset="-122"/>
                <a:ea typeface="微软雅黑" pitchFamily="34" charset="-122"/>
              </a:rPr>
              <a:t>      </a:t>
            </a:r>
            <a:r>
              <a:rPr lang="zh-CN" altLang="en-US" dirty="0" smtClean="0">
                <a:solidFill>
                  <a:schemeClr val="tx1"/>
                </a:solidFill>
                <a:latin typeface="微软雅黑" pitchFamily="34" charset="-122"/>
                <a:ea typeface="微软雅黑" pitchFamily="34" charset="-122"/>
              </a:rPr>
              <a:t>经省科技厅认定的，有较强行业影响力和较高社会知名度，有开展科技奖励工作经验的学会、行业协会及其他社会组织机构，自行注册账号，在系统中授予其提名权限，有效期两年。</a:t>
            </a:r>
            <a:endParaRPr lang="en-US" altLang="zh-CN" dirty="0" smtClean="0">
              <a:solidFill>
                <a:schemeClr val="tx1"/>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可选过程 35841"/>
          <p:cNvSpPr>
            <a:spLocks noChangeArrowheads="1"/>
          </p:cNvSpPr>
          <p:nvPr/>
        </p:nvSpPr>
        <p:spPr bwMode="auto">
          <a:xfrm>
            <a:off x="2341399" y="2376340"/>
            <a:ext cx="3976354"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被提名者按要求填报</a:t>
            </a:r>
            <a:r>
              <a:rPr lang="zh-CN" altLang="en-US" dirty="0">
                <a:solidFill>
                  <a:schemeClr val="tx1"/>
                </a:solidFill>
                <a:latin typeface="微软雅黑" panose="020B0503020204020204" pitchFamily="34" charset="-122"/>
                <a:ea typeface="微软雅黑" panose="020B0503020204020204" pitchFamily="34" charset="-122"/>
              </a:rPr>
              <a:t>、公示</a:t>
            </a:r>
          </a:p>
        </p:txBody>
      </p:sp>
      <p:sp>
        <p:nvSpPr>
          <p:cNvPr id="17439" name="流程图: 可选过程 35842"/>
          <p:cNvSpPr>
            <a:spLocks noChangeArrowheads="1"/>
          </p:cNvSpPr>
          <p:nvPr/>
        </p:nvSpPr>
        <p:spPr bwMode="auto">
          <a:xfrm>
            <a:off x="2341399" y="4109972"/>
            <a:ext cx="3976354"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被提名者打印提名</a:t>
            </a:r>
            <a:r>
              <a:rPr lang="zh-CN" altLang="en-US" dirty="0">
                <a:solidFill>
                  <a:schemeClr val="tx1"/>
                </a:solidFill>
                <a:latin typeface="微软雅黑" panose="020B0503020204020204" pitchFamily="34" charset="-122"/>
                <a:ea typeface="微软雅黑" panose="020B0503020204020204" pitchFamily="34" charset="-122"/>
              </a:rPr>
              <a:t>材料，签名、盖章</a:t>
            </a:r>
          </a:p>
        </p:txBody>
      </p:sp>
      <p:sp>
        <p:nvSpPr>
          <p:cNvPr id="17440" name="流程图: 可选过程 35842"/>
          <p:cNvSpPr>
            <a:spLocks noChangeArrowheads="1"/>
          </p:cNvSpPr>
          <p:nvPr/>
        </p:nvSpPr>
        <p:spPr bwMode="auto">
          <a:xfrm>
            <a:off x="2341399" y="5017833"/>
            <a:ext cx="3976354"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sym typeface="+mn-ea"/>
              </a:rPr>
              <a:t>提名者</a:t>
            </a:r>
            <a:r>
              <a:rPr lang="zh-CN" altLang="en-US" dirty="0">
                <a:solidFill>
                  <a:schemeClr val="tx1"/>
                </a:solidFill>
                <a:latin typeface="微软雅黑" panose="020B0503020204020204" pitchFamily="34" charset="-122"/>
                <a:ea typeface="微软雅黑" panose="020B0503020204020204" pitchFamily="34" charset="-122"/>
              </a:rPr>
              <a:t>报送书面材料</a:t>
            </a:r>
          </a:p>
        </p:txBody>
      </p:sp>
      <p:sp>
        <p:nvSpPr>
          <p:cNvPr id="17435" name="直接连接符 35853"/>
          <p:cNvSpPr>
            <a:spLocks noChangeShapeType="1"/>
          </p:cNvSpPr>
          <p:nvPr/>
        </p:nvSpPr>
        <p:spPr bwMode="auto">
          <a:xfrm>
            <a:off x="4183609" y="3775837"/>
            <a:ext cx="1587" cy="198437"/>
          </a:xfrm>
          <a:prstGeom prst="line">
            <a:avLst/>
          </a:prstGeom>
          <a:noFill/>
          <a:ln w="9525">
            <a:solidFill>
              <a:schemeClr val="tx1"/>
            </a:solidFill>
            <a:round/>
            <a:tailEnd type="triangle" w="med" len="med"/>
          </a:ln>
          <a:extLst>
            <a:ext uri="{909E8E84-426E-40DD-AFC4-6F175D3DCCD1}">
              <a14:hiddenFill xmlns="" xmlns:a14="http://schemas.microsoft.com/office/drawing/2010/main">
                <a:noFill/>
              </a14:hiddenFill>
            </a:ext>
          </a:extLst>
        </p:spPr>
        <p:txBody>
          <a:bodyPr/>
          <a:lstStyle/>
          <a:p>
            <a:endParaRPr lang="zh-CN" altLang="en-US"/>
          </a:p>
        </p:txBody>
      </p:sp>
      <p:sp>
        <p:nvSpPr>
          <p:cNvPr id="2" name="直接连接符 35853"/>
          <p:cNvSpPr>
            <a:spLocks noChangeShapeType="1"/>
          </p:cNvSpPr>
          <p:nvPr/>
        </p:nvSpPr>
        <p:spPr bwMode="auto">
          <a:xfrm>
            <a:off x="4185459" y="4680134"/>
            <a:ext cx="1587" cy="196851"/>
          </a:xfrm>
          <a:prstGeom prst="line">
            <a:avLst/>
          </a:prstGeom>
          <a:noFill/>
          <a:ln w="9525">
            <a:solidFill>
              <a:schemeClr val="tx1"/>
            </a:solidFill>
            <a:round/>
            <a:tailEnd type="triangle" w="med" len="med"/>
          </a:ln>
          <a:extLst>
            <a:ext uri="{909E8E84-426E-40DD-AFC4-6F175D3DCCD1}">
              <a14:hiddenFill xmlns="" xmlns:a14="http://schemas.microsoft.com/office/drawing/2010/main">
                <a:noFill/>
              </a14:hiddenFill>
            </a:ext>
          </a:extLst>
        </p:spPr>
        <p:txBody>
          <a:bodyPr/>
          <a:lstStyle/>
          <a:p>
            <a:endParaRPr lang="zh-CN" altLang="en-US"/>
          </a:p>
        </p:txBody>
      </p:sp>
      <p:sp>
        <p:nvSpPr>
          <p:cNvPr id="3" name="直接连接符 35853"/>
          <p:cNvSpPr>
            <a:spLocks noChangeShapeType="1"/>
          </p:cNvSpPr>
          <p:nvPr/>
        </p:nvSpPr>
        <p:spPr bwMode="auto">
          <a:xfrm>
            <a:off x="4152357" y="2966233"/>
            <a:ext cx="1587" cy="198437"/>
          </a:xfrm>
          <a:prstGeom prst="line">
            <a:avLst/>
          </a:prstGeom>
          <a:noFill/>
          <a:ln w="9525">
            <a:solidFill>
              <a:schemeClr val="tx1"/>
            </a:solidFill>
            <a:round/>
            <a:tailEnd type="triangle" w="med" len="med"/>
          </a:ln>
          <a:extLst>
            <a:ext uri="{909E8E84-426E-40DD-AFC4-6F175D3DCCD1}">
              <a14:hiddenFill xmlns="" xmlns:a14="http://schemas.microsoft.com/office/drawing/2010/main">
                <a:noFill/>
              </a14:hiddenFill>
            </a:ext>
          </a:extLst>
        </p:spPr>
        <p:txBody>
          <a:bodyPr/>
          <a:lstStyle/>
          <a:p>
            <a:endParaRPr lang="zh-CN" altLang="en-US"/>
          </a:p>
        </p:txBody>
      </p:sp>
      <p:cxnSp>
        <p:nvCxnSpPr>
          <p:cNvPr id="7" name="直接连接符 6"/>
          <p:cNvCxnSpPr/>
          <p:nvPr/>
        </p:nvCxnSpPr>
        <p:spPr>
          <a:xfrm rot="5400000" flipH="1" flipV="1">
            <a:off x="7404422" y="2811871"/>
            <a:ext cx="463075" cy="63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rot="10800000" flipV="1">
            <a:off x="6317755" y="2573823"/>
            <a:ext cx="1317887" cy="6827"/>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4" name="流程图: 可选过程 35841"/>
          <p:cNvSpPr>
            <a:spLocks noChangeArrowheads="1"/>
          </p:cNvSpPr>
          <p:nvPr/>
        </p:nvSpPr>
        <p:spPr bwMode="auto">
          <a:xfrm>
            <a:off x="2341399" y="3231536"/>
            <a:ext cx="3976354" cy="408623"/>
          </a:xfrm>
          <a:prstGeom prst="flowChartAlternateProcess">
            <a:avLst/>
          </a:prstGeom>
          <a:solidFill>
            <a:schemeClr val="accent3">
              <a:lumMod val="20000"/>
              <a:lumOff val="80000"/>
            </a:schemeClr>
          </a:solidFill>
          <a:ln>
            <a:noFill/>
          </a:ln>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提名者审核、公示</a:t>
            </a:r>
            <a:endParaRPr lang="zh-CN" altLang="en-US" dirty="0">
              <a:solidFill>
                <a:schemeClr val="tx1"/>
              </a:solidFill>
              <a:latin typeface="微软雅黑" panose="020B0503020204020204" pitchFamily="34" charset="-122"/>
              <a:ea typeface="微软雅黑" panose="020B0503020204020204" pitchFamily="34" charset="-122"/>
            </a:endParaRPr>
          </a:p>
        </p:txBody>
      </p:sp>
      <p:cxnSp>
        <p:nvCxnSpPr>
          <p:cNvPr id="59" name="直接箭头连接符 58"/>
          <p:cNvCxnSpPr/>
          <p:nvPr/>
        </p:nvCxnSpPr>
        <p:spPr>
          <a:xfrm>
            <a:off x="6317753" y="3435843"/>
            <a:ext cx="974988" cy="1579"/>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1" name="流程图: 可选过程 35846"/>
          <p:cNvSpPr>
            <a:spLocks noChangeArrowheads="1"/>
          </p:cNvSpPr>
          <p:nvPr/>
        </p:nvSpPr>
        <p:spPr bwMode="auto">
          <a:xfrm>
            <a:off x="4308085" y="3612449"/>
            <a:ext cx="1238826" cy="408623"/>
          </a:xfrm>
          <a:prstGeom prst="flowChartAlternateProcess">
            <a:avLst/>
          </a:prstGeom>
          <a:noFill/>
          <a:ln>
            <a:noFill/>
          </a:ln>
        </p:spPr>
        <p:style>
          <a:lnRef idx="0">
            <a:schemeClr val="accent5"/>
          </a:lnRef>
          <a:fillRef idx="3">
            <a:schemeClr val="accent5"/>
          </a:fillRef>
          <a:effectRef idx="3">
            <a:schemeClr val="accent5"/>
          </a:effectRef>
          <a:fontRef idx="minor">
            <a:schemeClr val="lt1"/>
          </a:fontRef>
        </p:style>
        <p:txBody>
          <a:bodyPr wrap="square">
            <a:spAutoFit/>
            <a:scene3d>
              <a:camera prst="orthographicFront"/>
              <a:lightRig rig="threePt" dir="t"/>
            </a:scene3d>
          </a:bodyPr>
          <a:lstStyle/>
          <a:p>
            <a:pPr algn="ctr">
              <a:defRPr/>
            </a:pPr>
            <a:r>
              <a:rPr lang="zh-CN" altLang="en-US"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审核通过</a:t>
            </a:r>
          </a:p>
        </p:txBody>
      </p:sp>
      <p:sp>
        <p:nvSpPr>
          <p:cNvPr id="10" name="圆角矩形 9"/>
          <p:cNvSpPr/>
          <p:nvPr/>
        </p:nvSpPr>
        <p:spPr>
          <a:xfrm>
            <a:off x="7311159" y="3078014"/>
            <a:ext cx="1365885" cy="81661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退回修改</a:t>
            </a:r>
            <a:endParaRPr lang="zh-CN" altLang="en-US" dirty="0">
              <a:solidFill>
                <a:schemeClr val="tx1"/>
              </a:solidFill>
              <a:latin typeface="微软雅黑" pitchFamily="34" charset="-122"/>
              <a:ea typeface="微软雅黑" pitchFamily="34" charset="-122"/>
            </a:endParaRPr>
          </a:p>
        </p:txBody>
      </p:sp>
      <p:sp>
        <p:nvSpPr>
          <p:cNvPr id="22" name="流程图: 可选过程 35846"/>
          <p:cNvSpPr>
            <a:spLocks noChangeArrowheads="1"/>
          </p:cNvSpPr>
          <p:nvPr/>
        </p:nvSpPr>
        <p:spPr bwMode="auto">
          <a:xfrm>
            <a:off x="6022585" y="3612449"/>
            <a:ext cx="1498756" cy="408623"/>
          </a:xfrm>
          <a:prstGeom prst="flowChartAlternateProcess">
            <a:avLst/>
          </a:prstGeom>
          <a:noFill/>
          <a:ln>
            <a:noFill/>
          </a:ln>
        </p:spPr>
        <p:style>
          <a:lnRef idx="0">
            <a:schemeClr val="accent5"/>
          </a:lnRef>
          <a:fillRef idx="3">
            <a:schemeClr val="accent5"/>
          </a:fillRef>
          <a:effectRef idx="3">
            <a:schemeClr val="accent5"/>
          </a:effectRef>
          <a:fontRef idx="minor">
            <a:schemeClr val="lt1"/>
          </a:fontRef>
        </p:style>
        <p:txBody>
          <a:bodyPr wrap="square">
            <a:spAutoFit/>
            <a:scene3d>
              <a:camera prst="orthographicFront"/>
              <a:lightRig rig="threePt" dir="t"/>
            </a:scene3d>
          </a:bodyPr>
          <a:lstStyle/>
          <a:p>
            <a:pPr algn="ctr">
              <a:defRPr/>
            </a:pPr>
            <a:r>
              <a:rPr lang="zh-CN" altLang="en-US"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审核未通过</a:t>
            </a:r>
          </a:p>
        </p:txBody>
      </p:sp>
      <p:sp>
        <p:nvSpPr>
          <p:cNvPr id="23" name="TextBox 22"/>
          <p:cNvSpPr txBox="1"/>
          <p:nvPr/>
        </p:nvSpPr>
        <p:spPr>
          <a:xfrm>
            <a:off x="257810" y="424815"/>
            <a:ext cx="776859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2.3  </a:t>
            </a:r>
            <a:r>
              <a:rPr lang="zh-CN" altLang="en-US" sz="3600" b="1" dirty="0" smtClean="0">
                <a:latin typeface="微软雅黑" panose="020B0503020204020204" pitchFamily="34" charset="-122"/>
                <a:ea typeface="微软雅黑" panose="020B0503020204020204" pitchFamily="34" charset="-122"/>
              </a:rPr>
              <a:t>提名流程</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
        <p:nvSpPr>
          <p:cNvPr id="25" name="圆角矩形 24"/>
          <p:cNvSpPr/>
          <p:nvPr/>
        </p:nvSpPr>
        <p:spPr>
          <a:xfrm>
            <a:off x="584839" y="2400474"/>
            <a:ext cx="812800" cy="3167415"/>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400" dirty="0" smtClean="0">
                <a:solidFill>
                  <a:schemeClr val="tx1"/>
                </a:solidFill>
                <a:latin typeface="微软雅黑" pitchFamily="34" charset="-122"/>
                <a:ea typeface="微软雅黑" pitchFamily="34" charset="-122"/>
              </a:rPr>
              <a:t>提名流程</a:t>
            </a:r>
            <a:endParaRPr lang="zh-CN" altLang="en-US" sz="2400" dirty="0">
              <a:solidFill>
                <a:schemeClr val="tx1"/>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682621" y="1730326"/>
            <a:ext cx="7828915" cy="47408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mj-ea"/>
              <a:buAutoNum type="circleNumDbPlain"/>
            </a:pPr>
            <a:r>
              <a:rPr lang="zh-CN" altLang="zh-CN" dirty="0">
                <a:solidFill>
                  <a:schemeClr val="tx1"/>
                </a:solidFill>
                <a:latin typeface="微软雅黑" panose="020B0503020204020204" pitchFamily="34" charset="-122"/>
                <a:ea typeface="微软雅黑" panose="020B0503020204020204" pitchFamily="34" charset="-122"/>
                <a:sym typeface="+mn-ea"/>
              </a:rPr>
              <a:t>提名者应遵守提名规则和程序，规范提供有关材料，对提名材料的真实性、准确性及有效性负责，并在提名、答辩、异议处理等工作中承担相应责</a:t>
            </a:r>
            <a:r>
              <a:rPr lang="zh-CN" altLang="zh-CN" dirty="0" smtClean="0">
                <a:solidFill>
                  <a:schemeClr val="tx1"/>
                </a:solidFill>
                <a:latin typeface="微软雅黑" panose="020B0503020204020204" pitchFamily="34" charset="-122"/>
                <a:ea typeface="微软雅黑" panose="020B0503020204020204" pitchFamily="34" charset="-122"/>
                <a:sym typeface="+mn-ea"/>
              </a:rPr>
              <a:t>任。</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mn-ea"/>
              </a:rPr>
              <a:t>提名者应充分了解被提名对象的真实情况，严格依据评审标准提名，提出被提名对象的奖种、等级。</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mn-ea"/>
              </a:rPr>
              <a:t>提名者应责成项目各完成单位、各完成人工作单位和完成单位进行公示，单位提名前应在本地区、本部门范围内公示，公示无异议或虽有异议但已妥善协调处理的项目方可提名。</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p:txBody>
      </p:sp>
      <p:sp>
        <p:nvSpPr>
          <p:cNvPr id="8" name="TextBox 7"/>
          <p:cNvSpPr txBox="1"/>
          <p:nvPr/>
        </p:nvSpPr>
        <p:spPr>
          <a:xfrm>
            <a:off x="257810" y="424815"/>
            <a:ext cx="776859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2.4  </a:t>
            </a:r>
            <a:r>
              <a:rPr lang="zh-CN" altLang="en-US" sz="3600" b="1" dirty="0" smtClean="0">
                <a:latin typeface="微软雅黑" panose="020B0503020204020204" pitchFamily="34" charset="-122"/>
                <a:ea typeface="微软雅黑" panose="020B0503020204020204" pitchFamily="34" charset="-122"/>
              </a:rPr>
              <a:t>提名者要求</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682621" y="1575582"/>
            <a:ext cx="7828915" cy="510657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b="1" dirty="0" smtClean="0">
                <a:solidFill>
                  <a:srgbClr val="FF0000"/>
                </a:solidFill>
                <a:latin typeface="微软雅黑" panose="020B0503020204020204" pitchFamily="34" charset="-122"/>
                <a:ea typeface="微软雅黑" panose="020B0503020204020204" pitchFamily="34" charset="-122"/>
                <a:sym typeface="+mn-ea"/>
              </a:rPr>
              <a:t>单位提名：</a:t>
            </a:r>
            <a:r>
              <a:rPr lang="zh-CN" altLang="en-US" dirty="0" smtClean="0">
                <a:solidFill>
                  <a:schemeClr val="tx1"/>
                </a:solidFill>
                <a:latin typeface="微软雅黑" panose="020B0503020204020204" pitchFamily="34" charset="-122"/>
                <a:ea typeface="微软雅黑" panose="020B0503020204020204" pitchFamily="34" charset="-122"/>
                <a:sym typeface="+mn-ea"/>
              </a:rPr>
              <a:t>应在本学科、本行业、本地区、本部门范围内进行提名，提名奖种和数量不限</a:t>
            </a:r>
            <a:r>
              <a:rPr lang="zh-CN" altLang="zh-CN" dirty="0" smtClean="0">
                <a:solidFill>
                  <a:schemeClr val="tx1"/>
                </a:solidFill>
                <a:latin typeface="微软雅黑" panose="020B0503020204020204" pitchFamily="34" charset="-122"/>
                <a:ea typeface="微软雅黑" panose="020B0503020204020204" pitchFamily="34" charset="-122"/>
                <a:sym typeface="+mn-ea"/>
              </a:rPr>
              <a:t>。</a:t>
            </a:r>
            <a:r>
              <a:rPr lang="zh-CN" altLang="en-US" dirty="0" smtClean="0">
                <a:solidFill>
                  <a:schemeClr val="tx1"/>
                </a:solidFill>
                <a:latin typeface="微软雅黑" panose="020B0503020204020204" pitchFamily="34" charset="-122"/>
                <a:ea typeface="微软雅黑" panose="020B0503020204020204" pitchFamily="34" charset="-122"/>
                <a:sym typeface="+mn-ea"/>
              </a:rPr>
              <a:t>社会组织机构提名：按照提名规则和程序要求，认真遴选和提名优秀科技成果。</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Wingdings" pitchFamily="2" charset="2"/>
              <a:buChar char="Ø"/>
            </a:pPr>
            <a:r>
              <a:rPr lang="zh-CN" altLang="en-US" b="1" dirty="0" smtClean="0">
                <a:solidFill>
                  <a:srgbClr val="FF0000"/>
                </a:solidFill>
                <a:latin typeface="微软雅黑" panose="020B0503020204020204" pitchFamily="34" charset="-122"/>
                <a:ea typeface="微软雅黑" panose="020B0503020204020204" pitchFamily="34" charset="-122"/>
                <a:sym typeface="+mn-ea"/>
              </a:rPr>
              <a:t>专家提名：</a:t>
            </a:r>
            <a:r>
              <a:rPr lang="zh-CN" altLang="en-US" dirty="0" smtClean="0">
                <a:solidFill>
                  <a:schemeClr val="tx1"/>
                </a:solidFill>
                <a:latin typeface="微软雅黑" panose="020B0503020204020204" pitchFamily="34" charset="-122"/>
                <a:ea typeface="微软雅黑" panose="020B0503020204020204" pitchFamily="34" charset="-122"/>
                <a:sym typeface="+mn-ea"/>
              </a:rPr>
              <a:t>工作单位不相同的三位专家可联合提名</a:t>
            </a:r>
            <a:r>
              <a:rPr lang="en-US" altLang="zh-CN" dirty="0" smtClean="0">
                <a:solidFill>
                  <a:schemeClr val="tx1"/>
                </a:solidFill>
                <a:latin typeface="微软雅黑" panose="020B0503020204020204" pitchFamily="34" charset="-122"/>
                <a:ea typeface="微软雅黑" panose="020B0503020204020204" pitchFamily="34" charset="-122"/>
                <a:sym typeface="+mn-ea"/>
              </a:rPr>
              <a:t>1</a:t>
            </a:r>
            <a:r>
              <a:rPr lang="zh-CN" altLang="en-US" dirty="0" smtClean="0">
                <a:solidFill>
                  <a:schemeClr val="tx1"/>
                </a:solidFill>
                <a:latin typeface="微软雅黑" panose="020B0503020204020204" pitchFamily="34" charset="-122"/>
                <a:ea typeface="微软雅黑" panose="020B0503020204020204" pitchFamily="34" charset="-122"/>
                <a:sym typeface="+mn-ea"/>
              </a:rPr>
              <a:t>项科学技术奖，且每位专家每年只能参与</a:t>
            </a:r>
            <a:r>
              <a:rPr lang="en-US" altLang="zh-CN" dirty="0" smtClean="0">
                <a:solidFill>
                  <a:schemeClr val="tx1"/>
                </a:solidFill>
                <a:latin typeface="微软雅黑" panose="020B0503020204020204" pitchFamily="34" charset="-122"/>
                <a:ea typeface="微软雅黑" panose="020B0503020204020204" pitchFamily="34" charset="-122"/>
                <a:sym typeface="+mn-ea"/>
              </a:rPr>
              <a:t>1</a:t>
            </a:r>
            <a:r>
              <a:rPr lang="zh-CN" altLang="en-US" dirty="0" smtClean="0">
                <a:solidFill>
                  <a:schemeClr val="tx1"/>
                </a:solidFill>
                <a:latin typeface="微软雅黑" panose="020B0503020204020204" pitchFamily="34" charset="-122"/>
                <a:ea typeface="微软雅黑" panose="020B0503020204020204" pitchFamily="34" charset="-122"/>
                <a:sym typeface="+mn-ea"/>
              </a:rPr>
              <a:t>次提名。联合提名的专家中与被提名项目任一完成人同一单位的专家不应超过</a:t>
            </a:r>
            <a:r>
              <a:rPr lang="en-US" altLang="zh-CN" dirty="0" smtClean="0">
                <a:solidFill>
                  <a:schemeClr val="tx1"/>
                </a:solidFill>
                <a:latin typeface="微软雅黑" panose="020B0503020204020204" pitchFamily="34" charset="-122"/>
                <a:ea typeface="微软雅黑" panose="020B0503020204020204" pitchFamily="34" charset="-122"/>
                <a:sym typeface="+mn-ea"/>
              </a:rPr>
              <a:t>1</a:t>
            </a:r>
            <a:r>
              <a:rPr lang="zh-CN" altLang="en-US" dirty="0" smtClean="0">
                <a:solidFill>
                  <a:schemeClr val="tx1"/>
                </a:solidFill>
                <a:latin typeface="微软雅黑" panose="020B0503020204020204" pitchFamily="34" charset="-122"/>
                <a:ea typeface="微软雅黑" panose="020B0503020204020204" pitchFamily="34" charset="-122"/>
                <a:sym typeface="+mn-ea"/>
              </a:rPr>
              <a:t>人。提名专家应在本人从事学科领域范围内进行提名。第一提名专家为责任专家。提名专家不可被提名为本年度省科学技术奖（含突出贡献奖、科技合作奖）的完成人或候选人。</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p:txBody>
      </p:sp>
      <p:sp>
        <p:nvSpPr>
          <p:cNvPr id="4" name="TextBox 3"/>
          <p:cNvSpPr txBox="1"/>
          <p:nvPr/>
        </p:nvSpPr>
        <p:spPr>
          <a:xfrm>
            <a:off x="651714" y="424815"/>
            <a:ext cx="7768590" cy="597921"/>
          </a:xfrm>
          <a:prstGeom prst="rect">
            <a:avLst/>
          </a:prstGeom>
          <a:noFill/>
        </p:spPr>
        <p:txBody>
          <a:bodyPr wrap="square" rtlCol="0">
            <a:spAutoFit/>
          </a:bodyPr>
          <a:lstStyle/>
          <a:p>
            <a:pPr algn="ctr">
              <a:lnSpc>
                <a:spcPct val="130000"/>
              </a:lnSpc>
            </a:pPr>
            <a:r>
              <a:rPr lang="zh-CN" altLang="en-US" sz="2800" b="1" dirty="0" smtClean="0">
                <a:latin typeface="微软雅黑" panose="020B0503020204020204" pitchFamily="34" charset="-122"/>
                <a:ea typeface="微软雅黑" panose="020B0503020204020204" pitchFamily="34" charset="-122"/>
              </a:rPr>
              <a:t>具体要求</a:t>
            </a:r>
            <a:endParaRPr lang="zh-CN" altLang="en-US" sz="28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02222" y="1786599"/>
            <a:ext cx="7820660" cy="479709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nSpc>
                <a:spcPct val="170000"/>
              </a:lnSpc>
              <a:spcBef>
                <a:spcPts val="0"/>
              </a:spcBef>
              <a:spcAft>
                <a:spcPts val="0"/>
              </a:spcAft>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mn-ea"/>
              </a:rPr>
              <a:t>应符合科研诚信建设相关要求，对严重失信行为或违背科研伦理的责任主体实行“一票否决”。</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457200" indent="-457200">
              <a:lnSpc>
                <a:spcPct val="170000"/>
              </a:lnSpc>
              <a:spcBef>
                <a:spcPts val="0"/>
              </a:spcBef>
              <a:spcAft>
                <a:spcPts val="0"/>
              </a:spcAft>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mn-ea"/>
              </a:rPr>
              <a:t>项目不涉密，涉及国防和国家安全并且不能公开的项目，应向国家所属对口部门申报科学技术奖。</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457200" indent="-457200">
              <a:lnSpc>
                <a:spcPct val="170000"/>
              </a:lnSpc>
              <a:spcBef>
                <a:spcPts val="0"/>
              </a:spcBef>
              <a:spcAft>
                <a:spcPts val="0"/>
              </a:spcAft>
              <a:buFont typeface="+mj-ea"/>
              <a:buAutoNum type="circleNumDbPlain"/>
            </a:pPr>
            <a:r>
              <a:rPr lang="zh-CN" altLang="zh-CN" dirty="0" smtClean="0">
                <a:solidFill>
                  <a:schemeClr val="tx1"/>
                </a:solidFill>
                <a:latin typeface="微软雅黑" panose="020B0503020204020204" pitchFamily="34" charset="-122"/>
                <a:ea typeface="微软雅黑" panose="020B0503020204020204" pitchFamily="34" charset="-122"/>
                <a:sym typeface="+mn-ea"/>
              </a:rPr>
              <a:t>项目</a:t>
            </a:r>
            <a:r>
              <a:rPr lang="zh-CN" altLang="en-US" dirty="0" smtClean="0">
                <a:solidFill>
                  <a:schemeClr val="tx1"/>
                </a:solidFill>
                <a:latin typeface="微软雅黑" panose="020B0503020204020204" pitchFamily="34" charset="-122"/>
                <a:ea typeface="微软雅黑" panose="020B0503020204020204" pitchFamily="34" charset="-122"/>
                <a:sym typeface="+mn-ea"/>
              </a:rPr>
              <a:t>不存在知识产权等争议；</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457200" indent="-457200">
              <a:lnSpc>
                <a:spcPct val="170000"/>
              </a:lnSpc>
              <a:spcBef>
                <a:spcPts val="0"/>
              </a:spcBef>
              <a:spcAft>
                <a:spcPts val="0"/>
              </a:spcAft>
              <a:buFont typeface="+mj-ea"/>
              <a:buAutoNum type="circleNumDbPlain"/>
            </a:pPr>
            <a:r>
              <a:rPr lang="zh-CN" altLang="zh-CN" dirty="0" smtClean="0">
                <a:solidFill>
                  <a:schemeClr val="tx1"/>
                </a:solidFill>
                <a:latin typeface="微软雅黑" panose="020B0503020204020204" pitchFamily="34" charset="-122"/>
                <a:ea typeface="微软雅黑" panose="020B0503020204020204" pitchFamily="34" charset="-122"/>
                <a:sym typeface="+mn-ea"/>
              </a:rPr>
              <a:t>同一成果不得被重复提名；</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457200" indent="-457200">
              <a:lnSpc>
                <a:spcPct val="170000"/>
              </a:lnSpc>
              <a:spcBef>
                <a:spcPts val="0"/>
              </a:spcBef>
              <a:spcAft>
                <a:spcPts val="0"/>
              </a:spcAft>
              <a:buFont typeface="+mj-ea"/>
              <a:buAutoNum type="circleNumDbPlain"/>
            </a:pPr>
            <a:r>
              <a:rPr lang="zh-CN" altLang="zh-CN" dirty="0" smtClean="0">
                <a:solidFill>
                  <a:schemeClr val="tx1"/>
                </a:solidFill>
                <a:latin typeface="微软雅黑" panose="020B0503020204020204" pitchFamily="34" charset="-122"/>
                <a:ea typeface="微软雅黑" panose="020B0503020204020204" pitchFamily="34" charset="-122"/>
                <a:sym typeface="+mn-ea"/>
              </a:rPr>
              <a:t>自愿申请撤销拟授奖的项目须隔年才能被提名；</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p:txBody>
      </p:sp>
      <p:sp>
        <p:nvSpPr>
          <p:cNvPr id="10" name="TextBox 9"/>
          <p:cNvSpPr txBox="1"/>
          <p:nvPr/>
        </p:nvSpPr>
        <p:spPr>
          <a:xfrm>
            <a:off x="257810" y="424816"/>
            <a:ext cx="776859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2.5  </a:t>
            </a:r>
            <a:r>
              <a:rPr lang="zh-CN" altLang="en-US" sz="3600" b="1" dirty="0" smtClean="0">
                <a:latin typeface="微软雅黑" panose="020B0503020204020204" pitchFamily="34" charset="-122"/>
                <a:ea typeface="微软雅黑" panose="020B0503020204020204" pitchFamily="34" charset="-122"/>
              </a:rPr>
              <a:t>提名项目要求和条件</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97840" y="1716258"/>
            <a:ext cx="7503160" cy="496589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nSpc>
                <a:spcPct val="170000"/>
              </a:lnSpc>
              <a:spcBef>
                <a:spcPts val="0"/>
              </a:spcBef>
              <a:spcAft>
                <a:spcPts val="0"/>
              </a:spcAft>
              <a:buFont typeface="+mj-ea"/>
              <a:buAutoNum type="circleNumDbPlain" startAt="6"/>
            </a:pPr>
            <a:r>
              <a:rPr lang="zh-CN" altLang="en-US" dirty="0" smtClean="0">
                <a:solidFill>
                  <a:schemeClr val="tx1"/>
                </a:solidFill>
                <a:latin typeface="微软雅黑" panose="020B0503020204020204" pitchFamily="34" charset="-122"/>
                <a:ea typeface="微软雅黑" panose="020B0503020204020204" pitchFamily="34" charset="-122"/>
                <a:sym typeface="+mn-ea"/>
              </a:rPr>
              <a:t>第一完成人的完成单位应是广东省内所属单位；</a:t>
            </a:r>
            <a:endParaRPr lang="en-US" altLang="zh-CN" dirty="0" err="1" smtClean="0">
              <a:solidFill>
                <a:schemeClr val="tx1"/>
              </a:solidFill>
              <a:latin typeface="微软雅黑" panose="020B0503020204020204" pitchFamily="34" charset="-122"/>
              <a:ea typeface="微软雅黑" panose="020B0503020204020204" pitchFamily="34" charset="-122"/>
              <a:sym typeface="+mn-ea"/>
            </a:endParaRPr>
          </a:p>
          <a:p>
            <a:pPr marL="457200" indent="-457200">
              <a:lnSpc>
                <a:spcPct val="170000"/>
              </a:lnSpc>
              <a:spcBef>
                <a:spcPts val="0"/>
              </a:spcBef>
              <a:spcAft>
                <a:spcPts val="0"/>
              </a:spcAft>
              <a:buFont typeface="+mj-ea"/>
              <a:buAutoNum type="circleNumDbPlain" startAt="6"/>
            </a:pPr>
            <a:r>
              <a:rPr lang="en-US" altLang="zh-CN" dirty="0" err="1"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完成人应</a:t>
            </a: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对本项目做出实质性贡献，并提供相关证明材料；</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457200" indent="-457200">
              <a:lnSpc>
                <a:spcPct val="170000"/>
              </a:lnSpc>
              <a:spcBef>
                <a:spcPts val="0"/>
              </a:spcBef>
              <a:spcAft>
                <a:spcPts val="0"/>
              </a:spcAft>
              <a:buFont typeface="+mj-ea"/>
              <a:buAutoNum type="circleNumDbPlain" startAt="6"/>
            </a:pPr>
            <a:r>
              <a:rPr lang="zh-CN" altLang="en-US" dirty="0" smtClean="0">
                <a:solidFill>
                  <a:schemeClr val="tx1"/>
                </a:solidFill>
                <a:latin typeface="微软雅黑" panose="020B0503020204020204" pitchFamily="34" charset="-122"/>
                <a:ea typeface="微软雅黑" panose="020B0503020204020204" pitchFamily="34" charset="-122"/>
                <a:sym typeface="+mn-ea"/>
              </a:rPr>
              <a:t>每个人在本年度只能作为一个项目的完成人，同一完成人同一年度只能被提名一次；</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457200" indent="-457200">
              <a:lnSpc>
                <a:spcPct val="170000"/>
              </a:lnSpc>
              <a:spcBef>
                <a:spcPts val="0"/>
              </a:spcBef>
              <a:spcAft>
                <a:spcPts val="0"/>
              </a:spcAft>
              <a:buFont typeface="+mj-ea"/>
              <a:buAutoNum type="circleNumDbPlain" startAt="6"/>
            </a:pPr>
            <a:r>
              <a:rPr lang="en-US" altLang="zh-CN" dirty="0" smtClean="0">
                <a:solidFill>
                  <a:schemeClr val="tx1"/>
                </a:solidFill>
                <a:latin typeface="微软雅黑" panose="020B0503020204020204" pitchFamily="34" charset="-122"/>
                <a:ea typeface="微软雅黑" panose="020B0503020204020204" pitchFamily="34" charset="-122"/>
                <a:sym typeface="+mn-ea"/>
              </a:rPr>
              <a:t>2018</a:t>
            </a:r>
            <a:r>
              <a:rPr lang="zh-CN" altLang="en-US" dirty="0" smtClean="0">
                <a:solidFill>
                  <a:schemeClr val="tx1"/>
                </a:solidFill>
                <a:latin typeface="微软雅黑" panose="020B0503020204020204" pitchFamily="34" charset="-122"/>
                <a:ea typeface="微软雅黑" panose="020B0503020204020204" pitchFamily="34" charset="-122"/>
                <a:sym typeface="+mn-ea"/>
              </a:rPr>
              <a:t>年广东省科学技术奖获奖人，无论排名先后，不得作为项目完成人被提名</a:t>
            </a:r>
            <a:r>
              <a:rPr lang="en-US" altLang="zh-CN" dirty="0" smtClean="0">
                <a:solidFill>
                  <a:schemeClr val="tx1"/>
                </a:solidFill>
                <a:latin typeface="微软雅黑" panose="020B0503020204020204" pitchFamily="34" charset="-122"/>
                <a:ea typeface="微软雅黑" panose="020B0503020204020204" pitchFamily="34" charset="-122"/>
                <a:sym typeface="+mn-ea"/>
              </a:rPr>
              <a:t>2019</a:t>
            </a:r>
            <a:r>
              <a:rPr lang="zh-CN" altLang="en-US" dirty="0" smtClean="0">
                <a:solidFill>
                  <a:schemeClr val="tx1"/>
                </a:solidFill>
                <a:latin typeface="微软雅黑" panose="020B0503020204020204" pitchFamily="34" charset="-122"/>
                <a:ea typeface="微软雅黑" panose="020B0503020204020204" pitchFamily="34" charset="-122"/>
                <a:sym typeface="+mn-ea"/>
              </a:rPr>
              <a:t>年度广东省科学技术奖；</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457200" indent="-457200">
              <a:lnSpc>
                <a:spcPct val="170000"/>
              </a:lnSpc>
              <a:spcBef>
                <a:spcPts val="0"/>
              </a:spcBef>
              <a:spcAft>
                <a:spcPts val="0"/>
              </a:spcAft>
              <a:buFont typeface="+mj-ea"/>
              <a:buAutoNum type="circleNumDbPlain" startAt="6"/>
            </a:pPr>
            <a:r>
              <a:rPr lang="zh-CN" altLang="en-US" dirty="0" smtClean="0">
                <a:solidFill>
                  <a:schemeClr val="tx1"/>
                </a:solidFill>
                <a:latin typeface="微软雅黑" panose="020B0503020204020204" pitchFamily="34" charset="-122"/>
                <a:ea typeface="微软雅黑" panose="020B0503020204020204" pitchFamily="34" charset="-122"/>
                <a:sym typeface="+mn-ea"/>
              </a:rPr>
              <a:t>完成单位是独立的法人单位，第一完成单位应在广东省内注册。</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92990" y="1742436"/>
            <a:ext cx="7975599" cy="49326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indent="457200">
              <a:lnSpc>
                <a:spcPct val="150000"/>
              </a:lnSpc>
            </a:pPr>
            <a:r>
              <a:rPr lang="zh-CN" altLang="zh-CN" sz="2000" dirty="0" smtClean="0">
                <a:solidFill>
                  <a:schemeClr val="tx1"/>
                </a:solidFill>
                <a:latin typeface="微软雅黑" pitchFamily="34" charset="-122"/>
                <a:ea typeface="微软雅黑" pitchFamily="34" charset="-122"/>
              </a:rPr>
              <a:t>授予在我省从事自主创新工作，为建设创新型广东做出重大突出贡献的科技人员。候选人应同时具备下列条件</a:t>
            </a:r>
            <a:r>
              <a:rPr lang="zh-CN" altLang="en-US" sz="2000" dirty="0" smtClean="0">
                <a:solidFill>
                  <a:schemeClr val="tx1"/>
                </a:solidFill>
                <a:latin typeface="微软雅黑" pitchFamily="34" charset="-122"/>
                <a:ea typeface="微软雅黑" pitchFamily="34" charset="-122"/>
              </a:rPr>
              <a:t>：</a:t>
            </a:r>
            <a:endParaRPr lang="zh-CN" altLang="zh-CN" sz="2000" dirty="0" smtClean="0">
              <a:solidFill>
                <a:schemeClr val="tx1"/>
              </a:solidFill>
              <a:latin typeface="微软雅黑" pitchFamily="34" charset="-122"/>
              <a:ea typeface="微软雅黑" pitchFamily="34" charset="-122"/>
            </a:endParaRPr>
          </a:p>
        </p:txBody>
      </p:sp>
      <p:sp>
        <p:nvSpPr>
          <p:cNvPr id="9" name="圆角矩形 8"/>
          <p:cNvSpPr/>
          <p:nvPr/>
        </p:nvSpPr>
        <p:spPr>
          <a:xfrm>
            <a:off x="1087200" y="3133974"/>
            <a:ext cx="7027200" cy="289144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在当代科学技术前沿取得重大突破或者在科学技术发展中有卓越建树的；或在科学技术创新、科学技术成果转化和高技术产业化中，创造巨大经济效益或者社会效益的；</a:t>
            </a:r>
          </a:p>
          <a:p>
            <a:pPr marL="342900" indent="-342900">
              <a:lnSpc>
                <a:spcPct val="17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热爱祖国，具有良好的科学道德，并仍活跃在当代科学技术前沿，从事科技创新工作。</a:t>
            </a:r>
          </a:p>
        </p:txBody>
      </p:sp>
      <p:sp>
        <p:nvSpPr>
          <p:cNvPr id="8" name="TextBox 7"/>
          <p:cNvSpPr txBox="1"/>
          <p:nvPr/>
        </p:nvSpPr>
        <p:spPr>
          <a:xfrm>
            <a:off x="498435" y="424818"/>
            <a:ext cx="7823200"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sym typeface="+mn-ea"/>
              </a:rPr>
              <a:t>突出贡献奖</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a:grpSpLocks noChangeAspect="1"/>
          </p:cNvGrpSpPr>
          <p:nvPr/>
        </p:nvGrpSpPr>
        <p:grpSpPr>
          <a:xfrm>
            <a:off x="3829179" y="1214254"/>
            <a:ext cx="770400" cy="770399"/>
            <a:chOff x="2216279" y="3195454"/>
            <a:chExt cx="952500" cy="952500"/>
          </a:xfrm>
        </p:grpSpPr>
        <p:sp>
          <p:nvSpPr>
            <p:cNvPr id="48" name="椭圆 47"/>
            <p:cNvSpPr/>
            <p:nvPr/>
          </p:nvSpPr>
          <p:spPr>
            <a:xfrm>
              <a:off x="2910172" y="3921236"/>
              <a:ext cx="191910" cy="191910"/>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椭圆 48"/>
            <p:cNvSpPr/>
            <p:nvPr/>
          </p:nvSpPr>
          <p:spPr>
            <a:xfrm>
              <a:off x="2216279" y="3195454"/>
              <a:ext cx="952500" cy="95250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文本框 4"/>
            <p:cNvSpPr txBox="1"/>
            <p:nvPr/>
          </p:nvSpPr>
          <p:spPr>
            <a:xfrm>
              <a:off x="2272024" y="3249401"/>
              <a:ext cx="870453" cy="875211"/>
            </a:xfrm>
            <a:prstGeom prst="rect">
              <a:avLst/>
            </a:prstGeom>
            <a:noFill/>
          </p:spPr>
          <p:txBody>
            <a:bodyPr wrap="none" rtlCol="0">
              <a:spAutoFit/>
            </a:bodyPr>
            <a:lstStyle/>
            <a:p>
              <a:pPr algn="ctr"/>
              <a:r>
                <a:rPr lang="en-US" altLang="zh-CN" sz="4000" b="1" dirty="0">
                  <a:solidFill>
                    <a:schemeClr val="bg1"/>
                  </a:solidFill>
                  <a:cs typeface="+mn-ea"/>
                  <a:sym typeface="+mn-lt"/>
                </a:rPr>
                <a:t>01</a:t>
              </a:r>
              <a:endParaRPr lang="zh-CN" altLang="en-US" sz="4000" b="1" dirty="0">
                <a:solidFill>
                  <a:schemeClr val="bg1"/>
                </a:solidFill>
                <a:cs typeface="+mn-ea"/>
                <a:sym typeface="+mn-lt"/>
              </a:endParaRPr>
            </a:p>
          </p:txBody>
        </p:sp>
      </p:grpSp>
      <p:sp>
        <p:nvSpPr>
          <p:cNvPr id="63" name="Text Placeholder 11"/>
          <p:cNvSpPr txBox="1">
            <a:spLocks noChangeAspect="1"/>
          </p:cNvSpPr>
          <p:nvPr/>
        </p:nvSpPr>
        <p:spPr>
          <a:xfrm>
            <a:off x="5152199" y="1195004"/>
            <a:ext cx="2194734" cy="915085"/>
          </a:xfrm>
          <a:prstGeom prst="rect">
            <a:avLst/>
          </a:prstGeom>
        </p:spPr>
        <p:txBody>
          <a:bodyPr lIns="72823" tIns="36411" rIns="72823" bIns="36411"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p>
        </p:txBody>
      </p:sp>
      <p:sp>
        <p:nvSpPr>
          <p:cNvPr id="64" name="Text Placeholder 11"/>
          <p:cNvSpPr txBox="1">
            <a:spLocks noChangeAspect="1"/>
          </p:cNvSpPr>
          <p:nvPr/>
        </p:nvSpPr>
        <p:spPr>
          <a:xfrm>
            <a:off x="5171449" y="2324037"/>
            <a:ext cx="2959004" cy="591123"/>
          </a:xfrm>
          <a:prstGeom prst="rect">
            <a:avLst/>
          </a:prstGeom>
        </p:spPr>
        <p:txBody>
          <a:bodyPr vert="horz" lIns="76782" tIns="38391" rIns="76782" bIns="38391"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提名要求</a:t>
            </a:r>
          </a:p>
        </p:txBody>
      </p:sp>
      <p:sp>
        <p:nvSpPr>
          <p:cNvPr id="65" name="Text Placeholder 11"/>
          <p:cNvSpPr txBox="1">
            <a:spLocks noChangeAspect="1"/>
          </p:cNvSpPr>
          <p:nvPr/>
        </p:nvSpPr>
        <p:spPr>
          <a:xfrm>
            <a:off x="5171448" y="3277487"/>
            <a:ext cx="3511751" cy="599276"/>
          </a:xfrm>
          <a:prstGeom prst="rect">
            <a:avLst/>
          </a:prstGeom>
        </p:spPr>
        <p:txBody>
          <a:bodyPr vert="horz" lIns="76782" tIns="38391" rIns="76782" bIns="38391"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填报及报送要求</a:t>
            </a:r>
          </a:p>
        </p:txBody>
      </p:sp>
      <p:sp>
        <p:nvSpPr>
          <p:cNvPr id="66" name="Text Placeholder 11"/>
          <p:cNvSpPr txBox="1">
            <a:spLocks noChangeAspect="1"/>
          </p:cNvSpPr>
          <p:nvPr/>
        </p:nvSpPr>
        <p:spPr>
          <a:xfrm>
            <a:off x="5175745" y="4067124"/>
            <a:ext cx="2567641" cy="899591"/>
          </a:xfrm>
          <a:prstGeom prst="rect">
            <a:avLst/>
          </a:prstGeom>
        </p:spPr>
        <p:txBody>
          <a:bodyPr vert="horz" lIns="76782" tIns="38391" rIns="76782" bIns="38391"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变化对比</a:t>
            </a:r>
          </a:p>
        </p:txBody>
      </p:sp>
      <p:grpSp>
        <p:nvGrpSpPr>
          <p:cNvPr id="67" name="组合 66"/>
          <p:cNvGrpSpPr>
            <a:grpSpLocks noChangeAspect="1"/>
          </p:cNvGrpSpPr>
          <p:nvPr/>
        </p:nvGrpSpPr>
        <p:grpSpPr>
          <a:xfrm>
            <a:off x="3816478" y="2154053"/>
            <a:ext cx="770399" cy="770400"/>
            <a:chOff x="2216279" y="3195454"/>
            <a:chExt cx="952500" cy="952500"/>
          </a:xfrm>
        </p:grpSpPr>
        <p:sp>
          <p:nvSpPr>
            <p:cNvPr id="68" name="椭圆 67"/>
            <p:cNvSpPr/>
            <p:nvPr/>
          </p:nvSpPr>
          <p:spPr>
            <a:xfrm>
              <a:off x="2910172" y="3921236"/>
              <a:ext cx="191910" cy="191910"/>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椭圆 68"/>
            <p:cNvSpPr/>
            <p:nvPr/>
          </p:nvSpPr>
          <p:spPr>
            <a:xfrm>
              <a:off x="2216279" y="3195454"/>
              <a:ext cx="952500" cy="95250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文本框 4"/>
            <p:cNvSpPr txBox="1"/>
            <p:nvPr/>
          </p:nvSpPr>
          <p:spPr>
            <a:xfrm>
              <a:off x="2251893" y="3234269"/>
              <a:ext cx="870454" cy="875209"/>
            </a:xfrm>
            <a:prstGeom prst="rect">
              <a:avLst/>
            </a:prstGeom>
            <a:noFill/>
          </p:spPr>
          <p:txBody>
            <a:bodyPr wrap="none" rtlCol="0">
              <a:spAutoFit/>
            </a:bodyPr>
            <a:lstStyle/>
            <a:p>
              <a:pPr algn="ctr"/>
              <a:r>
                <a:rPr lang="en-US" altLang="zh-CN" sz="4000" b="1" dirty="0" smtClean="0">
                  <a:solidFill>
                    <a:schemeClr val="bg1"/>
                  </a:solidFill>
                  <a:cs typeface="+mn-ea"/>
                  <a:sym typeface="+mn-lt"/>
                </a:rPr>
                <a:t>02</a:t>
              </a:r>
              <a:endParaRPr lang="zh-CN" altLang="en-US" sz="4000" b="1" dirty="0">
                <a:solidFill>
                  <a:schemeClr val="bg1"/>
                </a:solidFill>
                <a:cs typeface="+mn-ea"/>
                <a:sym typeface="+mn-lt"/>
              </a:endParaRPr>
            </a:p>
          </p:txBody>
        </p:sp>
      </p:grpSp>
      <p:grpSp>
        <p:nvGrpSpPr>
          <p:cNvPr id="71" name="组合 70"/>
          <p:cNvGrpSpPr>
            <a:grpSpLocks noChangeAspect="1"/>
          </p:cNvGrpSpPr>
          <p:nvPr/>
        </p:nvGrpSpPr>
        <p:grpSpPr>
          <a:xfrm>
            <a:off x="3829177" y="3131957"/>
            <a:ext cx="770400" cy="770403"/>
            <a:chOff x="2216279" y="3195454"/>
            <a:chExt cx="952500" cy="952500"/>
          </a:xfrm>
        </p:grpSpPr>
        <p:sp>
          <p:nvSpPr>
            <p:cNvPr id="72" name="椭圆 71"/>
            <p:cNvSpPr/>
            <p:nvPr/>
          </p:nvSpPr>
          <p:spPr>
            <a:xfrm>
              <a:off x="2910172" y="3921236"/>
              <a:ext cx="191910" cy="191910"/>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p:cNvSpPr/>
            <p:nvPr/>
          </p:nvSpPr>
          <p:spPr>
            <a:xfrm>
              <a:off x="2216279" y="3195454"/>
              <a:ext cx="952500" cy="95250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文本框 4"/>
            <p:cNvSpPr txBox="1"/>
            <p:nvPr/>
          </p:nvSpPr>
          <p:spPr>
            <a:xfrm>
              <a:off x="2250229" y="3219130"/>
              <a:ext cx="870453" cy="875206"/>
            </a:xfrm>
            <a:prstGeom prst="rect">
              <a:avLst/>
            </a:prstGeom>
            <a:noFill/>
          </p:spPr>
          <p:txBody>
            <a:bodyPr wrap="none" rtlCol="0">
              <a:spAutoFit/>
            </a:bodyPr>
            <a:lstStyle/>
            <a:p>
              <a:pPr algn="ctr"/>
              <a:r>
                <a:rPr lang="en-US" altLang="zh-CN" sz="4000" b="1" dirty="0" smtClean="0">
                  <a:solidFill>
                    <a:schemeClr val="bg1"/>
                  </a:solidFill>
                  <a:cs typeface="+mn-ea"/>
                  <a:sym typeface="+mn-lt"/>
                </a:rPr>
                <a:t>03</a:t>
              </a:r>
              <a:endParaRPr lang="zh-CN" altLang="en-US" sz="4000" b="1" dirty="0">
                <a:solidFill>
                  <a:schemeClr val="bg1"/>
                </a:solidFill>
                <a:cs typeface="+mn-ea"/>
                <a:sym typeface="+mn-lt"/>
              </a:endParaRPr>
            </a:p>
          </p:txBody>
        </p:sp>
      </p:grpSp>
      <p:grpSp>
        <p:nvGrpSpPr>
          <p:cNvPr id="75" name="组合 74"/>
          <p:cNvGrpSpPr>
            <a:grpSpLocks noChangeAspect="1"/>
          </p:cNvGrpSpPr>
          <p:nvPr/>
        </p:nvGrpSpPr>
        <p:grpSpPr>
          <a:xfrm>
            <a:off x="3819257" y="4071753"/>
            <a:ext cx="781014" cy="770400"/>
            <a:chOff x="2203156" y="3195454"/>
            <a:chExt cx="965623" cy="952500"/>
          </a:xfrm>
        </p:grpSpPr>
        <p:sp>
          <p:nvSpPr>
            <p:cNvPr id="76" name="椭圆 75"/>
            <p:cNvSpPr/>
            <p:nvPr/>
          </p:nvSpPr>
          <p:spPr>
            <a:xfrm>
              <a:off x="2910172" y="3921236"/>
              <a:ext cx="191910" cy="191910"/>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p:cNvSpPr/>
            <p:nvPr/>
          </p:nvSpPr>
          <p:spPr>
            <a:xfrm>
              <a:off x="2216279" y="3195454"/>
              <a:ext cx="952500" cy="95250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文本框 4"/>
            <p:cNvSpPr txBox="1"/>
            <p:nvPr/>
          </p:nvSpPr>
          <p:spPr>
            <a:xfrm>
              <a:off x="2203156" y="3217466"/>
              <a:ext cx="870453" cy="875209"/>
            </a:xfrm>
            <a:prstGeom prst="rect">
              <a:avLst/>
            </a:prstGeom>
            <a:noFill/>
          </p:spPr>
          <p:txBody>
            <a:bodyPr wrap="none" rtlCol="0">
              <a:spAutoFit/>
            </a:bodyPr>
            <a:lstStyle/>
            <a:p>
              <a:pPr algn="ctr"/>
              <a:r>
                <a:rPr lang="en-US" altLang="zh-CN" sz="4000" b="1" dirty="0" smtClean="0">
                  <a:solidFill>
                    <a:schemeClr val="bg1"/>
                  </a:solidFill>
                  <a:cs typeface="+mn-ea"/>
                  <a:sym typeface="+mn-lt"/>
                </a:rPr>
                <a:t>04</a:t>
              </a:r>
              <a:endParaRPr lang="zh-CN" altLang="en-US" sz="4000" b="1" dirty="0">
                <a:solidFill>
                  <a:schemeClr val="bg1"/>
                </a:solidFill>
                <a:cs typeface="+mn-ea"/>
                <a:sym typeface="+mn-lt"/>
              </a:endParaRPr>
            </a:p>
          </p:txBody>
        </p:sp>
      </p:grpSp>
      <p:grpSp>
        <p:nvGrpSpPr>
          <p:cNvPr id="24" name="组合 23"/>
          <p:cNvGrpSpPr>
            <a:grpSpLocks noChangeAspect="1"/>
          </p:cNvGrpSpPr>
          <p:nvPr/>
        </p:nvGrpSpPr>
        <p:grpSpPr>
          <a:xfrm>
            <a:off x="3854574" y="5024258"/>
            <a:ext cx="755642" cy="767703"/>
            <a:chOff x="2216279" y="3195454"/>
            <a:chExt cx="952500" cy="952500"/>
          </a:xfrm>
        </p:grpSpPr>
        <p:sp>
          <p:nvSpPr>
            <p:cNvPr id="25" name="椭圆 24"/>
            <p:cNvSpPr/>
            <p:nvPr/>
          </p:nvSpPr>
          <p:spPr>
            <a:xfrm>
              <a:off x="2910172" y="3921236"/>
              <a:ext cx="191910" cy="191910"/>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2216279" y="3195454"/>
              <a:ext cx="952500" cy="95250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4"/>
            <p:cNvSpPr txBox="1"/>
            <p:nvPr/>
          </p:nvSpPr>
          <p:spPr>
            <a:xfrm>
              <a:off x="2235774" y="3217408"/>
              <a:ext cx="887454" cy="878284"/>
            </a:xfrm>
            <a:prstGeom prst="rect">
              <a:avLst/>
            </a:prstGeom>
            <a:noFill/>
          </p:spPr>
          <p:txBody>
            <a:bodyPr wrap="none" rtlCol="0">
              <a:spAutoFit/>
            </a:bodyPr>
            <a:lstStyle/>
            <a:p>
              <a:pPr algn="ctr"/>
              <a:r>
                <a:rPr lang="en-US" altLang="zh-CN" sz="4000" b="1" dirty="0" smtClean="0">
                  <a:solidFill>
                    <a:schemeClr val="bg1"/>
                  </a:solidFill>
                  <a:cs typeface="+mn-ea"/>
                  <a:sym typeface="+mn-lt"/>
                </a:rPr>
                <a:t>05</a:t>
              </a:r>
              <a:endParaRPr lang="zh-CN" altLang="en-US" sz="4000" b="1" dirty="0">
                <a:solidFill>
                  <a:schemeClr val="bg1"/>
                </a:solidFill>
                <a:cs typeface="+mn-ea"/>
                <a:sym typeface="+mn-lt"/>
              </a:endParaRPr>
            </a:p>
          </p:txBody>
        </p:sp>
      </p:grpSp>
      <p:sp>
        <p:nvSpPr>
          <p:cNvPr id="28" name="Text Placeholder 11"/>
          <p:cNvSpPr txBox="1">
            <a:spLocks noChangeAspect="1"/>
          </p:cNvSpPr>
          <p:nvPr/>
        </p:nvSpPr>
        <p:spPr>
          <a:xfrm>
            <a:off x="5175745" y="5018280"/>
            <a:ext cx="2567641" cy="899591"/>
          </a:xfrm>
          <a:prstGeom prst="rect">
            <a:avLst/>
          </a:prstGeom>
        </p:spPr>
        <p:txBody>
          <a:bodyPr vert="horz" lIns="76782" tIns="38391" rIns="76782" bIns="38391"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其他事项</a:t>
            </a:r>
          </a:p>
        </p:txBody>
      </p:sp>
      <p:sp>
        <p:nvSpPr>
          <p:cNvPr id="30" name="矩形 29">
            <a:extLst>
              <a:ext uri="{FF2B5EF4-FFF2-40B4-BE49-F238E27FC236}">
                <a16:creationId xmlns:a16="http://schemas.microsoft.com/office/drawing/2014/main" xmlns="" id="{598C0917-80B4-4B61-A317-038107182A24}"/>
              </a:ext>
            </a:extLst>
          </p:cNvPr>
          <p:cNvSpPr/>
          <p:nvPr/>
        </p:nvSpPr>
        <p:spPr>
          <a:xfrm>
            <a:off x="615008" y="438572"/>
            <a:ext cx="2376264" cy="5904656"/>
          </a:xfrm>
          <a:prstGeom prst="rect">
            <a:avLst/>
          </a:prstGeom>
          <a:solidFill>
            <a:schemeClr val="accent1">
              <a:alpha val="57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2">
            <a:extLst>
              <a:ext uri="{FF2B5EF4-FFF2-40B4-BE49-F238E27FC236}">
                <a16:creationId xmlns:a16="http://schemas.microsoft.com/office/drawing/2014/main" xmlns="" id="{224CEFAB-8506-4097-A9D3-FFBAC92D780F}"/>
              </a:ext>
            </a:extLst>
          </p:cNvPr>
          <p:cNvSpPr txBox="1"/>
          <p:nvPr/>
        </p:nvSpPr>
        <p:spPr>
          <a:xfrm>
            <a:off x="1019560" y="2442003"/>
            <a:ext cx="1440160" cy="830997"/>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目录</a:t>
            </a:r>
          </a:p>
        </p:txBody>
      </p:sp>
      <p:sp>
        <p:nvSpPr>
          <p:cNvPr id="32" name="KSO_Shape">
            <a:extLst>
              <a:ext uri="{FF2B5EF4-FFF2-40B4-BE49-F238E27FC236}">
                <a16:creationId xmlns:a16="http://schemas.microsoft.com/office/drawing/2014/main" xmlns="" id="{44D8614D-325A-4D6B-B4B3-A4DE29AE1280}"/>
              </a:ext>
            </a:extLst>
          </p:cNvPr>
          <p:cNvSpPr>
            <a:spLocks/>
          </p:cNvSpPr>
          <p:nvPr/>
        </p:nvSpPr>
        <p:spPr bwMode="auto">
          <a:xfrm>
            <a:off x="1429183" y="3374259"/>
            <a:ext cx="595519" cy="59551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a:solidFill>
                <a:srgbClr val="303030"/>
              </a:solidFill>
              <a:latin typeface="Arial"/>
              <a:ea typeface="微软雅黑"/>
              <a:cs typeface="+mn-ea"/>
              <a:sym typeface="+mn-lt"/>
            </a:endParaRPr>
          </a:p>
        </p:txBody>
      </p:sp>
    </p:spTree>
    <p:extLst>
      <p:ext uri="{BB962C8B-B14F-4D97-AF65-F5344CB8AC3E}">
        <p14:creationId xmlns="" xmlns:p14="http://schemas.microsoft.com/office/powerpoint/2010/main" val="31268791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191564" y="2627150"/>
            <a:ext cx="7099935" cy="2882900"/>
          </a:xfrm>
          <a:prstGeom prst="roundRect">
            <a:avLst/>
          </a:prstGeom>
          <a:noFill/>
          <a:ln>
            <a:solidFill>
              <a:schemeClr val="accent1"/>
            </a:solidFill>
          </a:ln>
          <a:extLst>
            <a:ext uri="{909E8E84-426E-40DD-AFC4-6F175D3DCCD1}">
              <a14:hiddenFill xmlns="" xmlns:a14="http://schemas.microsoft.com/office/drawing/2010/main">
                <a:solidFill>
                  <a:srgbClr val="568B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zh-CN" sz="2000" dirty="0" smtClean="0">
                <a:solidFill>
                  <a:schemeClr val="tx1"/>
                </a:solidFill>
                <a:latin typeface="微软雅黑" pitchFamily="34" charset="-122"/>
                <a:ea typeface="微软雅黑" pitchFamily="34" charset="-122"/>
              </a:rPr>
              <a:t>候选人是中国公民</a:t>
            </a:r>
            <a:r>
              <a:rPr lang="zh-CN" altLang="en-US" sz="2000" dirty="0" smtClean="0">
                <a:solidFill>
                  <a:schemeClr val="tx1"/>
                </a:solidFill>
                <a:latin typeface="微软雅黑" pitchFamily="34" charset="-122"/>
                <a:ea typeface="微软雅黑" pitchFamily="34" charset="-122"/>
                <a:sym typeface="+mn-ea"/>
              </a:rPr>
              <a:t>；</a:t>
            </a:r>
            <a:endParaRPr lang="en-US" altLang="zh-CN" sz="2000" dirty="0" smtClean="0">
              <a:solidFill>
                <a:schemeClr val="tx1"/>
              </a:solidFill>
              <a:latin typeface="微软雅黑" pitchFamily="34" charset="-122"/>
              <a:ea typeface="微软雅黑" pitchFamily="34" charset="-122"/>
              <a:sym typeface="+mn-ea"/>
            </a:endParaRPr>
          </a:p>
          <a:p>
            <a:pPr marL="342900" indent="-342900">
              <a:lnSpc>
                <a:spcPct val="170000"/>
              </a:lnSpc>
              <a:buFont typeface="Wingdings" pitchFamily="2" charset="2"/>
              <a:buChar char="Ø"/>
            </a:pPr>
            <a:r>
              <a:rPr lang="zh-CN" altLang="zh-CN" sz="2000" dirty="0" smtClean="0">
                <a:solidFill>
                  <a:schemeClr val="tx1"/>
                </a:solidFill>
                <a:latin typeface="微软雅黑" pitchFamily="34" charset="-122"/>
                <a:ea typeface="微软雅黑" pitchFamily="34" charset="-122"/>
              </a:rPr>
              <a:t>候选人工作单位是广东省内所属机构</a:t>
            </a:r>
            <a:r>
              <a:rPr lang="zh-CN" altLang="en-US" sz="2000" dirty="0" smtClean="0">
                <a:solidFill>
                  <a:schemeClr val="tx1"/>
                </a:solidFill>
                <a:latin typeface="微软雅黑" pitchFamily="34" charset="-122"/>
                <a:ea typeface="微软雅黑" pitchFamily="34" charset="-122"/>
                <a:sym typeface="+mn-ea"/>
              </a:rPr>
              <a:t>。</a:t>
            </a:r>
            <a:endParaRPr lang="en-US" altLang="zh-CN" sz="2000" dirty="0" smtClean="0">
              <a:solidFill>
                <a:schemeClr val="tx1"/>
              </a:solidFill>
              <a:latin typeface="微软雅黑" pitchFamily="34" charset="-122"/>
              <a:ea typeface="微软雅黑" pitchFamily="34" charset="-122"/>
              <a:sym typeface="+mn-ea"/>
            </a:endParaRPr>
          </a:p>
        </p:txBody>
      </p:sp>
      <p:sp>
        <p:nvSpPr>
          <p:cNvPr id="10" name="圆角矩形 9"/>
          <p:cNvSpPr/>
          <p:nvPr/>
        </p:nvSpPr>
        <p:spPr>
          <a:xfrm>
            <a:off x="1426847" y="2443483"/>
            <a:ext cx="6842125" cy="4676775"/>
          </a:xfrm>
          <a:prstGeom prst="roundRect">
            <a:avLst/>
          </a:prstGeom>
          <a:noFill/>
          <a:ln>
            <a:no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l">
              <a:lnSpc>
                <a:spcPct val="180000"/>
              </a:lnSpc>
            </a:pPr>
            <a:endParaRPr lang="zh-CN" altLang="en-US" sz="24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92990" y="1742436"/>
            <a:ext cx="7975599" cy="49326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indent="457200">
              <a:lnSpc>
                <a:spcPct val="150000"/>
              </a:lnSpc>
            </a:pPr>
            <a:r>
              <a:rPr lang="zh-CN" altLang="zh-CN" sz="2000" dirty="0" smtClean="0">
                <a:solidFill>
                  <a:schemeClr val="tx1"/>
                </a:solidFill>
                <a:latin typeface="微软雅黑" pitchFamily="34" charset="-122"/>
                <a:ea typeface="微软雅黑" pitchFamily="34" charset="-122"/>
              </a:rPr>
              <a:t>授予在基础研究和应用基础研究中阐明自然现象、特征和规律，做出重大科学发现的</a:t>
            </a:r>
            <a:r>
              <a:rPr lang="zh-CN" altLang="zh-CN" sz="2000" b="1" dirty="0" smtClean="0">
                <a:solidFill>
                  <a:srgbClr val="FF0000"/>
                </a:solidFill>
                <a:latin typeface="微软雅黑" pitchFamily="34" charset="-122"/>
                <a:ea typeface="微软雅黑" pitchFamily="34" charset="-122"/>
              </a:rPr>
              <a:t>个人</a:t>
            </a:r>
            <a:r>
              <a:rPr lang="zh-CN" altLang="zh-CN" sz="2000" dirty="0" smtClean="0">
                <a:solidFill>
                  <a:schemeClr val="tx1"/>
                </a:solidFill>
                <a:latin typeface="微软雅黑" pitchFamily="34" charset="-122"/>
                <a:ea typeface="微软雅黑" pitchFamily="34" charset="-122"/>
              </a:rPr>
              <a:t>。自然科学奖的成果须符合下列所有条件：</a:t>
            </a:r>
          </a:p>
          <a:p>
            <a:pPr indent="457200">
              <a:lnSpc>
                <a:spcPct val="150000"/>
              </a:lnSpc>
            </a:pPr>
            <a:endParaRPr lang="zh-CN" altLang="zh-CN" sz="2000" dirty="0" smtClean="0">
              <a:solidFill>
                <a:schemeClr val="tx1"/>
              </a:solidFill>
              <a:latin typeface="微软雅黑" pitchFamily="34" charset="-122"/>
              <a:ea typeface="微软雅黑" pitchFamily="34" charset="-122"/>
            </a:endParaRPr>
          </a:p>
        </p:txBody>
      </p:sp>
      <p:sp>
        <p:nvSpPr>
          <p:cNvPr id="9" name="圆角矩形 8"/>
          <p:cNvSpPr/>
          <p:nvPr/>
        </p:nvSpPr>
        <p:spPr>
          <a:xfrm>
            <a:off x="1777445" y="3682599"/>
            <a:ext cx="5666740" cy="1714500"/>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前人尚未发现或尚未阐明；</a:t>
            </a:r>
          </a:p>
          <a:p>
            <a:pPr marL="342900" indent="-342900">
              <a:lnSpc>
                <a:spcPct val="17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具有重大科学价值；</a:t>
            </a:r>
          </a:p>
          <a:p>
            <a:pPr marL="342900" indent="-342900">
              <a:lnSpc>
                <a:spcPct val="17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得到国内外自然科学界认可。</a:t>
            </a:r>
            <a:endParaRPr lang="zh-CN" altLang="en-US" dirty="0" smtClean="0">
              <a:solidFill>
                <a:schemeClr val="tx1"/>
              </a:solidFill>
              <a:latin typeface="微软雅黑" panose="020B0503020204020204" pitchFamily="34" charset="-122"/>
              <a:ea typeface="微软雅黑" panose="020B0503020204020204" pitchFamily="34" charset="-122"/>
              <a:sym typeface="+mn-ea"/>
            </a:endParaRPr>
          </a:p>
        </p:txBody>
      </p:sp>
      <p:sp>
        <p:nvSpPr>
          <p:cNvPr id="8" name="TextBox 7"/>
          <p:cNvSpPr txBox="1"/>
          <p:nvPr/>
        </p:nvSpPr>
        <p:spPr>
          <a:xfrm>
            <a:off x="498435" y="424818"/>
            <a:ext cx="7823200"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sym typeface="+mn-ea"/>
              </a:rPr>
              <a:t>自然科学奖</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935492" y="2107812"/>
            <a:ext cx="7239000" cy="3784600"/>
          </a:xfrm>
          <a:prstGeom prst="roundRect">
            <a:avLst/>
          </a:prstGeom>
          <a:noFill/>
          <a:ln>
            <a:solidFill>
              <a:schemeClr val="accent1"/>
            </a:solidFill>
          </a:ln>
          <a:extLst>
            <a:ext uri="{909E8E84-426E-40DD-AFC4-6F175D3DCCD1}">
              <a14:hiddenFill xmlns="" xmlns:a14="http://schemas.microsoft.com/office/drawing/2010/main">
                <a:solidFill>
                  <a:srgbClr val="568B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每</a:t>
            </a:r>
            <a:r>
              <a:rPr lang="zh-CN" altLang="en-US" sz="2000" dirty="0">
                <a:solidFill>
                  <a:schemeClr val="tx1"/>
                </a:solidFill>
                <a:latin typeface="微软雅黑" panose="020B0503020204020204" pitchFamily="34" charset="-122"/>
                <a:ea typeface="微软雅黑" panose="020B0503020204020204" pitchFamily="34" charset="-122"/>
                <a:sym typeface="+mn-ea"/>
              </a:rPr>
              <a:t>位完成人必须是代表性论文或专著的作者；</a:t>
            </a:r>
          </a:p>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完成人为外籍专家的，应在广东省内连续工作不少于</a:t>
            </a:r>
            <a:r>
              <a:rPr lang="en-US" altLang="zh-CN" sz="2000" dirty="0" smtClean="0">
                <a:solidFill>
                  <a:schemeClr val="tx1"/>
                </a:solidFill>
                <a:latin typeface="微软雅黑" panose="020B0503020204020204" pitchFamily="34" charset="-122"/>
                <a:ea typeface="微软雅黑" panose="020B0503020204020204" pitchFamily="34" charset="-122"/>
                <a:sym typeface="+mn-ea"/>
              </a:rPr>
              <a:t>4</a:t>
            </a:r>
            <a:r>
              <a:rPr lang="zh-CN" altLang="en-US" sz="2000" dirty="0" smtClean="0">
                <a:solidFill>
                  <a:schemeClr val="tx1"/>
                </a:solidFill>
                <a:latin typeface="微软雅黑" panose="020B0503020204020204" pitchFamily="34" charset="-122"/>
                <a:ea typeface="微软雅黑" panose="020B0503020204020204" pitchFamily="34" charset="-122"/>
                <a:sym typeface="+mn-ea"/>
              </a:rPr>
              <a:t>年，且每年在广东省内从事科技研发工作时间不少于</a:t>
            </a:r>
            <a:r>
              <a:rPr lang="en-US" altLang="zh-CN" sz="2000" dirty="0" smtClean="0">
                <a:solidFill>
                  <a:schemeClr val="tx1"/>
                </a:solidFill>
                <a:latin typeface="微软雅黑" panose="020B0503020204020204" pitchFamily="34" charset="-122"/>
                <a:ea typeface="微软雅黑" panose="020B0503020204020204" pitchFamily="34" charset="-122"/>
                <a:sym typeface="+mn-ea"/>
              </a:rPr>
              <a:t>6</a:t>
            </a:r>
            <a:r>
              <a:rPr lang="zh-CN" altLang="en-US" sz="2000" dirty="0" smtClean="0">
                <a:solidFill>
                  <a:schemeClr val="tx1"/>
                </a:solidFill>
                <a:latin typeface="微软雅黑" panose="020B0503020204020204" pitchFamily="34" charset="-122"/>
                <a:ea typeface="微软雅黑" panose="020B0503020204020204" pitchFamily="34" charset="-122"/>
                <a:sym typeface="+mn-ea"/>
              </a:rPr>
              <a:t>个月。</a:t>
            </a:r>
            <a:endParaRPr lang="en-US" altLang="zh-CN" sz="2000" dirty="0" smtClean="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88492" y="1734820"/>
            <a:ext cx="7975599" cy="49326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indent="457200">
              <a:lnSpc>
                <a:spcPct val="150000"/>
              </a:lnSpc>
            </a:pPr>
            <a:r>
              <a:rPr lang="zh-CN" altLang="zh-CN" sz="2000" dirty="0" smtClean="0">
                <a:solidFill>
                  <a:schemeClr val="tx1"/>
                </a:solidFill>
                <a:latin typeface="微软雅黑" pitchFamily="34" charset="-122"/>
                <a:ea typeface="微软雅黑" pitchFamily="34" charset="-122"/>
              </a:rPr>
              <a:t>授予运用科学技术知识对产品、工艺、材料及其系统等做出重大技术发明的</a:t>
            </a:r>
            <a:r>
              <a:rPr lang="zh-CN" altLang="zh-CN" sz="2000" dirty="0" smtClean="0">
                <a:solidFill>
                  <a:srgbClr val="FF0000"/>
                </a:solidFill>
                <a:latin typeface="微软雅黑" pitchFamily="34" charset="-122"/>
                <a:ea typeface="微软雅黑" pitchFamily="34" charset="-122"/>
              </a:rPr>
              <a:t>个人</a:t>
            </a:r>
            <a:r>
              <a:rPr lang="zh-CN" altLang="zh-CN" sz="2000" dirty="0" smtClean="0">
                <a:solidFill>
                  <a:schemeClr val="tx1"/>
                </a:solidFill>
                <a:latin typeface="微软雅黑" pitchFamily="34" charset="-122"/>
                <a:ea typeface="微软雅黑" pitchFamily="34" charset="-122"/>
              </a:rPr>
              <a:t>。技术发明奖的成果须符合下列所有条件：</a:t>
            </a:r>
          </a:p>
        </p:txBody>
      </p:sp>
      <p:sp>
        <p:nvSpPr>
          <p:cNvPr id="9" name="圆角矩形 8"/>
          <p:cNvSpPr/>
          <p:nvPr/>
        </p:nvSpPr>
        <p:spPr>
          <a:xfrm>
            <a:off x="1332440" y="3427530"/>
            <a:ext cx="6365240" cy="1765300"/>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5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前人尚未发明或尚未公开；</a:t>
            </a:r>
          </a:p>
          <a:p>
            <a:pPr marL="342900" indent="-342900">
              <a:lnSpc>
                <a:spcPct val="15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具有先进性、创造性和技术价值；</a:t>
            </a:r>
          </a:p>
          <a:p>
            <a:pPr marL="342900" indent="-342900">
              <a:lnSpc>
                <a:spcPct val="15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经实施，创造显著经济社会效益或具有广泛的应用前景</a:t>
            </a:r>
            <a:r>
              <a:rPr lang="zh-CN" altLang="zh-CN" sz="2000" dirty="0" smtClean="0">
                <a:solidFill>
                  <a:schemeClr val="tx1"/>
                </a:solidFill>
                <a:latin typeface="微软雅黑" pitchFamily="34" charset="-122"/>
                <a:ea typeface="微软雅黑" pitchFamily="34" charset="-122"/>
              </a:rPr>
              <a:t>。</a:t>
            </a:r>
            <a:endParaRPr lang="zh-CN" altLang="en-US" sz="2000" dirty="0" smtClean="0">
              <a:solidFill>
                <a:schemeClr val="tx1"/>
              </a:solidFill>
              <a:latin typeface="微软雅黑" panose="020B0503020204020204" pitchFamily="34" charset="-122"/>
              <a:ea typeface="微软雅黑" panose="020B0503020204020204" pitchFamily="34" charset="-122"/>
              <a:sym typeface="+mn-ea"/>
            </a:endParaRPr>
          </a:p>
        </p:txBody>
      </p:sp>
      <p:sp>
        <p:nvSpPr>
          <p:cNvPr id="8" name="TextBox 7"/>
          <p:cNvSpPr txBox="1"/>
          <p:nvPr/>
        </p:nvSpPr>
        <p:spPr>
          <a:xfrm>
            <a:off x="257810" y="424818"/>
            <a:ext cx="7823200"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sym typeface="+mn-ea"/>
              </a:rPr>
              <a:t>技术发明奖</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792625" y="2336125"/>
            <a:ext cx="7683500" cy="3441700"/>
          </a:xfrm>
          <a:prstGeom prst="roundRect">
            <a:avLst/>
          </a:prstGeom>
          <a:noFill/>
          <a:ln>
            <a:solidFill>
              <a:schemeClr val="accent1"/>
            </a:solidFill>
          </a:ln>
          <a:extLst>
            <a:ext uri="{909E8E84-426E-40DD-AFC4-6F175D3DCCD1}">
              <a14:hiddenFill xmlns="" xmlns:a14="http://schemas.microsoft.com/office/drawing/2010/main">
                <a:solidFill>
                  <a:srgbClr val="568B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endParaRPr lang="en-US" altLang="zh-CN" sz="2000" dirty="0" smtClean="0">
              <a:solidFill>
                <a:schemeClr val="tx1"/>
              </a:solidFill>
              <a:latin typeface="微软雅黑" panose="020B0503020204020204" pitchFamily="34" charset="-122"/>
              <a:ea typeface="微软雅黑" panose="020B0503020204020204" pitchFamily="34" charset="-122"/>
            </a:endParaRPr>
          </a:p>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rPr>
              <a:t>成果的核心技术必须已获得授权发明专利；</a:t>
            </a:r>
            <a:endParaRPr lang="en-US" altLang="zh-CN" sz="2000"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项目</a:t>
            </a:r>
            <a:r>
              <a:rPr lang="zh-CN" altLang="en-US" sz="2000" dirty="0">
                <a:solidFill>
                  <a:schemeClr val="tx1"/>
                </a:solidFill>
                <a:latin typeface="微软雅黑" panose="020B0503020204020204" pitchFamily="34" charset="-122"/>
                <a:ea typeface="微软雅黑" panose="020B0503020204020204" pitchFamily="34" charset="-122"/>
                <a:sym typeface="+mn-ea"/>
              </a:rPr>
              <a:t>的</a:t>
            </a:r>
            <a:r>
              <a:rPr lang="zh-CN" altLang="en-US" sz="2000" b="1" dirty="0">
                <a:solidFill>
                  <a:srgbClr val="FF0000"/>
                </a:solidFill>
                <a:latin typeface="微软雅黑" panose="020B0503020204020204" pitchFamily="34" charset="-122"/>
                <a:ea typeface="微软雅黑" panose="020B0503020204020204" pitchFamily="34" charset="-122"/>
                <a:sym typeface="+mn-ea"/>
              </a:rPr>
              <a:t>前3位完成人</a:t>
            </a:r>
            <a:r>
              <a:rPr lang="zh-CN" altLang="en-US" sz="2000" dirty="0">
                <a:solidFill>
                  <a:schemeClr val="tx1"/>
                </a:solidFill>
                <a:latin typeface="微软雅黑" panose="020B0503020204020204" pitchFamily="34" charset="-122"/>
                <a:ea typeface="微软雅黑" panose="020B0503020204020204" pitchFamily="34" charset="-122"/>
                <a:sym typeface="+mn-ea"/>
              </a:rPr>
              <a:t>都必须</a:t>
            </a:r>
            <a:r>
              <a:rPr lang="zh-CN" altLang="en-US" sz="2000" dirty="0" smtClean="0">
                <a:solidFill>
                  <a:schemeClr val="tx1"/>
                </a:solidFill>
                <a:latin typeface="微软雅黑" panose="020B0503020204020204" pitchFamily="34" charset="-122"/>
                <a:ea typeface="微软雅黑" panose="020B0503020204020204" pitchFamily="34" charset="-122"/>
                <a:sym typeface="+mn-ea"/>
              </a:rPr>
              <a:t>是项目</a:t>
            </a:r>
            <a:r>
              <a:rPr lang="zh-CN" altLang="en-US" sz="2000" dirty="0">
                <a:solidFill>
                  <a:schemeClr val="tx1"/>
                </a:solidFill>
                <a:latin typeface="微软雅黑" panose="020B0503020204020204" pitchFamily="34" charset="-122"/>
                <a:ea typeface="微软雅黑" panose="020B0503020204020204" pitchFamily="34" charset="-122"/>
                <a:sym typeface="+mn-ea"/>
              </a:rPr>
              <a:t>授权</a:t>
            </a:r>
            <a:r>
              <a:rPr lang="zh-CN" altLang="en-US" sz="2000" dirty="0" smtClean="0">
                <a:solidFill>
                  <a:schemeClr val="tx1"/>
                </a:solidFill>
                <a:latin typeface="微软雅黑" panose="020B0503020204020204" pitchFamily="34" charset="-122"/>
                <a:ea typeface="微软雅黑" panose="020B0503020204020204" pitchFamily="34" charset="-122"/>
                <a:sym typeface="+mn-ea"/>
              </a:rPr>
              <a:t>发明专利的发明人之一；</a:t>
            </a:r>
          </a:p>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rPr>
              <a:t>其余完成人都必须有贡献证明材料；</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rPr>
              <a:t>技术发明奖项目已</a:t>
            </a:r>
            <a:r>
              <a:rPr lang="zh-CN" altLang="en-US" sz="2000" b="1" dirty="0" smtClean="0">
                <a:solidFill>
                  <a:srgbClr val="FF0000"/>
                </a:solidFill>
                <a:latin typeface="微软雅黑" panose="020B0503020204020204" pitchFamily="34" charset="-122"/>
                <a:ea typeface="微软雅黑" panose="020B0503020204020204" pitchFamily="34" charset="-122"/>
              </a:rPr>
              <a:t>整体应用</a:t>
            </a:r>
            <a:r>
              <a:rPr lang="en-US" altLang="zh-CN" sz="2000" b="1" dirty="0" smtClean="0">
                <a:solidFill>
                  <a:srgbClr val="FF0000"/>
                </a:solidFill>
                <a:latin typeface="微软雅黑" panose="020B0503020204020204" pitchFamily="34" charset="-122"/>
                <a:ea typeface="微软雅黑" panose="020B0503020204020204" pitchFamily="34" charset="-122"/>
              </a:rPr>
              <a:t>2</a:t>
            </a:r>
            <a:r>
              <a:rPr lang="zh-CN" altLang="en-US" sz="2000" b="1" dirty="0" smtClean="0">
                <a:solidFill>
                  <a:srgbClr val="FF0000"/>
                </a:solidFill>
                <a:latin typeface="微软雅黑" panose="020B0503020204020204" pitchFamily="34" charset="-122"/>
                <a:ea typeface="微软雅黑" panose="020B0503020204020204" pitchFamily="34" charset="-122"/>
              </a:rPr>
              <a:t>年以上</a:t>
            </a:r>
            <a:r>
              <a:rPr lang="zh-CN" altLang="en-US" sz="2000" dirty="0" smtClean="0">
                <a:solidFill>
                  <a:schemeClr val="tx1"/>
                </a:solidFill>
                <a:latin typeface="微软雅黑" panose="020B0503020204020204" pitchFamily="34" charset="-122"/>
                <a:ea typeface="微软雅黑" panose="020B0503020204020204" pitchFamily="34" charset="-122"/>
              </a:rPr>
              <a:t>（即</a:t>
            </a:r>
            <a:r>
              <a:rPr lang="en-US" altLang="zh-CN" sz="2000" dirty="0" smtClean="0">
                <a:solidFill>
                  <a:schemeClr val="tx1"/>
                </a:solidFill>
                <a:latin typeface="微软雅黑" panose="020B0503020204020204" pitchFamily="34" charset="-122"/>
                <a:ea typeface="微软雅黑" panose="020B0503020204020204" pitchFamily="34" charset="-122"/>
              </a:rPr>
              <a:t>2017</a:t>
            </a:r>
            <a:r>
              <a:rPr lang="zh-CN" altLang="en-US" sz="2000" dirty="0" smtClean="0">
                <a:solidFill>
                  <a:schemeClr val="tx1"/>
                </a:solidFill>
                <a:latin typeface="微软雅黑" panose="020B0503020204020204" pitchFamily="34" charset="-122"/>
                <a:ea typeface="微软雅黑" panose="020B0503020204020204" pitchFamily="34" charset="-122"/>
              </a:rPr>
              <a:t>年</a:t>
            </a:r>
            <a:r>
              <a:rPr lang="en-US" altLang="zh-CN" sz="2000" dirty="0" smtClean="0">
                <a:solidFill>
                  <a:schemeClr val="tx1"/>
                </a:solidFill>
                <a:latin typeface="微软雅黑" panose="020B0503020204020204" pitchFamily="34" charset="-122"/>
                <a:ea typeface="微软雅黑" panose="020B0503020204020204" pitchFamily="34" charset="-122"/>
              </a:rPr>
              <a:t>5</a:t>
            </a:r>
            <a:r>
              <a:rPr lang="zh-CN" altLang="en-US" sz="2000" dirty="0" smtClean="0">
                <a:solidFill>
                  <a:schemeClr val="tx1"/>
                </a:solidFill>
                <a:latin typeface="微软雅黑" panose="020B0503020204020204" pitchFamily="34" charset="-122"/>
                <a:ea typeface="微软雅黑" panose="020B0503020204020204" pitchFamily="34" charset="-122"/>
              </a:rPr>
              <a:t>月</a:t>
            </a:r>
            <a:r>
              <a:rPr lang="en-US" altLang="zh-CN" sz="2000" dirty="0" smtClean="0">
                <a:solidFill>
                  <a:schemeClr val="tx1"/>
                </a:solidFill>
                <a:latin typeface="微软雅黑" panose="020B0503020204020204" pitchFamily="34" charset="-122"/>
                <a:ea typeface="微软雅黑" panose="020B0503020204020204" pitchFamily="34" charset="-122"/>
              </a:rPr>
              <a:t>31</a:t>
            </a:r>
            <a:r>
              <a:rPr lang="zh-CN" altLang="en-US" sz="2000" dirty="0" smtClean="0">
                <a:solidFill>
                  <a:schemeClr val="tx1"/>
                </a:solidFill>
                <a:latin typeface="微软雅黑" panose="020B0503020204020204" pitchFamily="34" charset="-122"/>
                <a:ea typeface="微软雅黑" panose="020B0503020204020204" pitchFamily="34" charset="-122"/>
              </a:rPr>
              <a:t>日前）。</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marL="342900" indent="-342900">
              <a:lnSpc>
                <a:spcPct val="170000"/>
              </a:lnSpc>
            </a:pPr>
            <a:endParaRPr lang="en-US" altLang="zh-CN" sz="2000" dirty="0" smtClean="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89942" y="1747520"/>
            <a:ext cx="7975599" cy="49326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indent="457200">
              <a:lnSpc>
                <a:spcPct val="150000"/>
              </a:lnSpc>
            </a:pPr>
            <a:r>
              <a:rPr lang="zh-CN" altLang="zh-CN" sz="2200" dirty="0" smtClean="0">
                <a:solidFill>
                  <a:schemeClr val="tx1"/>
                </a:solidFill>
                <a:latin typeface="微软雅黑" pitchFamily="34" charset="-122"/>
                <a:ea typeface="微软雅黑" pitchFamily="34" charset="-122"/>
              </a:rPr>
              <a:t>授予为促进科技进步和经济社会发展做出突出贡献的</a:t>
            </a:r>
            <a:r>
              <a:rPr lang="zh-CN" altLang="zh-CN" sz="2200" b="1" dirty="0" smtClean="0">
                <a:solidFill>
                  <a:srgbClr val="FF0000"/>
                </a:solidFill>
                <a:latin typeface="微软雅黑" pitchFamily="34" charset="-122"/>
                <a:ea typeface="微软雅黑" pitchFamily="34" charset="-122"/>
              </a:rPr>
              <a:t>个人和组织</a:t>
            </a:r>
            <a:r>
              <a:rPr lang="zh-CN" altLang="zh-CN" sz="2200" dirty="0" smtClean="0">
                <a:solidFill>
                  <a:schemeClr val="tx1"/>
                </a:solidFill>
                <a:latin typeface="微软雅黑" pitchFamily="34" charset="-122"/>
                <a:ea typeface="微软雅黑" pitchFamily="34" charset="-122"/>
              </a:rPr>
              <a:t>。科技进步奖的成果须符合下列所有条件：</a:t>
            </a:r>
          </a:p>
          <a:p>
            <a:pPr indent="457200">
              <a:lnSpc>
                <a:spcPct val="150000"/>
              </a:lnSpc>
            </a:pPr>
            <a:endParaRPr lang="zh-CN" altLang="zh-CN" sz="2200" dirty="0" smtClean="0">
              <a:solidFill>
                <a:schemeClr val="tx1"/>
              </a:solidFill>
              <a:latin typeface="微软雅黑" pitchFamily="34" charset="-122"/>
              <a:ea typeface="微软雅黑" pitchFamily="34" charset="-122"/>
            </a:endParaRPr>
          </a:p>
          <a:p>
            <a:pPr>
              <a:lnSpc>
                <a:spcPct val="150000"/>
              </a:lnSpc>
            </a:pPr>
            <a:r>
              <a:rPr lang="en-US" altLang="zh-CN" sz="2000" dirty="0" smtClean="0">
                <a:solidFill>
                  <a:schemeClr val="tx1"/>
                </a:solidFill>
                <a:latin typeface="微软雅黑" pitchFamily="34" charset="-122"/>
                <a:ea typeface="微软雅黑" pitchFamily="34" charset="-122"/>
              </a:rPr>
              <a:t>        </a:t>
            </a:r>
            <a:endParaRPr lang="zh-CN" altLang="en-US" sz="2000" dirty="0">
              <a:solidFill>
                <a:schemeClr val="tx1"/>
              </a:solidFill>
              <a:latin typeface="微软雅黑" pitchFamily="34" charset="-122"/>
              <a:ea typeface="微软雅黑" pitchFamily="34" charset="-122"/>
            </a:endParaRPr>
          </a:p>
        </p:txBody>
      </p:sp>
      <p:sp>
        <p:nvSpPr>
          <p:cNvPr id="8" name="圆角矩形 7"/>
          <p:cNvSpPr/>
          <p:nvPr/>
        </p:nvSpPr>
        <p:spPr>
          <a:xfrm>
            <a:off x="1131909" y="3320713"/>
            <a:ext cx="7089140" cy="254721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zh-CN" dirty="0" smtClean="0">
                <a:solidFill>
                  <a:schemeClr val="tx1"/>
                </a:solidFill>
                <a:latin typeface="微软雅黑" pitchFamily="34" charset="-122"/>
                <a:ea typeface="微软雅黑" pitchFamily="34" charset="-122"/>
              </a:rPr>
              <a:t>技术创新性突出，技术指标先进；</a:t>
            </a:r>
            <a:endParaRPr lang="zh-CN" altLang="en-US" dirty="0" smtClean="0">
              <a:solidFill>
                <a:schemeClr val="tx1"/>
              </a:solidFill>
              <a:latin typeface="微软雅黑" pitchFamily="34" charset="-122"/>
              <a:ea typeface="微软雅黑" pitchFamily="34" charset="-122"/>
              <a:sym typeface="+mn-ea"/>
            </a:endParaRPr>
          </a:p>
          <a:p>
            <a:pPr marL="342900" indent="-342900">
              <a:lnSpc>
                <a:spcPct val="170000"/>
              </a:lnSpc>
              <a:buFont typeface="Wingdings" pitchFamily="2" charset="2"/>
              <a:buChar char="Ø"/>
            </a:pPr>
            <a:r>
              <a:rPr lang="zh-CN" altLang="zh-CN" dirty="0" smtClean="0">
                <a:solidFill>
                  <a:schemeClr val="tx1"/>
                </a:solidFill>
                <a:latin typeface="微软雅黑" pitchFamily="34" charset="-122"/>
                <a:ea typeface="微软雅黑" pitchFamily="34" charset="-122"/>
              </a:rPr>
              <a:t>经科技成果转化应用，经济社会效益、生态环境效益或市场应用价值显著</a:t>
            </a:r>
            <a:r>
              <a:rPr lang="zh-CN" altLang="en-US" dirty="0" smtClean="0">
                <a:solidFill>
                  <a:schemeClr val="tx1"/>
                </a:solidFill>
                <a:latin typeface="微软雅黑" pitchFamily="34" charset="-122"/>
                <a:ea typeface="微软雅黑" pitchFamily="34" charset="-122"/>
              </a:rPr>
              <a:t>；</a:t>
            </a:r>
            <a:endParaRPr lang="en-US" altLang="zh-CN" dirty="0" smtClean="0">
              <a:solidFill>
                <a:schemeClr val="tx1"/>
              </a:solidFill>
              <a:latin typeface="微软雅黑" pitchFamily="34" charset="-122"/>
              <a:ea typeface="微软雅黑" pitchFamily="34" charset="-122"/>
            </a:endParaRPr>
          </a:p>
          <a:p>
            <a:pPr marL="342900" indent="-342900">
              <a:lnSpc>
                <a:spcPct val="170000"/>
              </a:lnSpc>
              <a:buFont typeface="Wingdings" pitchFamily="2" charset="2"/>
              <a:buChar char="Ø"/>
            </a:pPr>
            <a:r>
              <a:rPr lang="zh-CN" altLang="zh-CN" dirty="0" smtClean="0">
                <a:solidFill>
                  <a:schemeClr val="tx1"/>
                </a:solidFill>
                <a:latin typeface="微软雅黑" pitchFamily="34" charset="-122"/>
                <a:ea typeface="微软雅黑" pitchFamily="34" charset="-122"/>
              </a:rPr>
              <a:t>在推动行业科技进步、促进区域协调可持续发展等方面有重大贡献。</a:t>
            </a:r>
            <a:endParaRPr lang="zh-CN" altLang="en-US" dirty="0" smtClean="0">
              <a:solidFill>
                <a:schemeClr val="tx1"/>
              </a:solidFill>
              <a:latin typeface="微软雅黑" pitchFamily="34" charset="-122"/>
              <a:ea typeface="微软雅黑" pitchFamily="34" charset="-122"/>
              <a:sym typeface="+mn-ea"/>
            </a:endParaRPr>
          </a:p>
        </p:txBody>
      </p:sp>
      <p:sp>
        <p:nvSpPr>
          <p:cNvPr id="9" name="TextBox 8"/>
          <p:cNvSpPr txBox="1"/>
          <p:nvPr/>
        </p:nvSpPr>
        <p:spPr>
          <a:xfrm>
            <a:off x="257809" y="424818"/>
            <a:ext cx="8576701"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rPr>
              <a:t>科技进步奖</a:t>
            </a:r>
            <a:endParaRPr lang="zh-CN" altLang="en-US" sz="32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191564" y="2627150"/>
            <a:ext cx="7099935" cy="2882900"/>
          </a:xfrm>
          <a:prstGeom prst="roundRect">
            <a:avLst/>
          </a:prstGeom>
          <a:noFill/>
          <a:ln>
            <a:solidFill>
              <a:schemeClr val="accent1"/>
            </a:solidFill>
          </a:ln>
          <a:extLst>
            <a:ext uri="{909E8E84-426E-40DD-AFC4-6F175D3DCCD1}">
              <a14:hiddenFill xmlns="" xmlns:a14="http://schemas.microsoft.com/office/drawing/2010/main">
                <a:solidFill>
                  <a:srgbClr val="568B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成果已取得知识产权；</a:t>
            </a:r>
            <a:endParaRPr lang="en-US" altLang="zh-CN" sz="2000"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rPr>
              <a:t>科技进步项目已</a:t>
            </a:r>
            <a:r>
              <a:rPr lang="zh-CN" altLang="en-US" sz="2000" b="1" dirty="0" smtClean="0">
                <a:solidFill>
                  <a:srgbClr val="FF0000"/>
                </a:solidFill>
                <a:latin typeface="微软雅黑" panose="020B0503020204020204" pitchFamily="34" charset="-122"/>
                <a:ea typeface="微软雅黑" panose="020B0503020204020204" pitchFamily="34" charset="-122"/>
              </a:rPr>
              <a:t>整体应用</a:t>
            </a:r>
            <a:r>
              <a:rPr lang="en-US" altLang="zh-CN" sz="2000" b="1" dirty="0" smtClean="0">
                <a:solidFill>
                  <a:srgbClr val="FF0000"/>
                </a:solidFill>
                <a:latin typeface="微软雅黑" panose="020B0503020204020204" pitchFamily="34" charset="-122"/>
                <a:ea typeface="微软雅黑" panose="020B0503020204020204" pitchFamily="34" charset="-122"/>
              </a:rPr>
              <a:t>2</a:t>
            </a:r>
            <a:r>
              <a:rPr lang="zh-CN" altLang="en-US" sz="2000" b="1" dirty="0" smtClean="0">
                <a:solidFill>
                  <a:srgbClr val="FF0000"/>
                </a:solidFill>
                <a:latin typeface="微软雅黑" panose="020B0503020204020204" pitchFamily="34" charset="-122"/>
                <a:ea typeface="微软雅黑" panose="020B0503020204020204" pitchFamily="34" charset="-122"/>
              </a:rPr>
              <a:t>年以上</a:t>
            </a:r>
            <a:r>
              <a:rPr lang="zh-CN" altLang="en-US" sz="2000" dirty="0" smtClean="0">
                <a:solidFill>
                  <a:schemeClr val="tx1"/>
                </a:solidFill>
                <a:latin typeface="微软雅黑" panose="020B0503020204020204" pitchFamily="34" charset="-122"/>
                <a:ea typeface="微软雅黑" panose="020B0503020204020204" pitchFamily="34" charset="-122"/>
              </a:rPr>
              <a:t>（即</a:t>
            </a:r>
            <a:r>
              <a:rPr lang="en-US" altLang="zh-CN" sz="2000" dirty="0" smtClean="0">
                <a:solidFill>
                  <a:schemeClr val="tx1"/>
                </a:solidFill>
                <a:latin typeface="微软雅黑" panose="020B0503020204020204" pitchFamily="34" charset="-122"/>
                <a:ea typeface="微软雅黑" panose="020B0503020204020204" pitchFamily="34" charset="-122"/>
              </a:rPr>
              <a:t>2017</a:t>
            </a:r>
            <a:r>
              <a:rPr lang="zh-CN" altLang="en-US" sz="2000" dirty="0" smtClean="0">
                <a:solidFill>
                  <a:schemeClr val="tx1"/>
                </a:solidFill>
                <a:latin typeface="微软雅黑" panose="020B0503020204020204" pitchFamily="34" charset="-122"/>
                <a:ea typeface="微软雅黑" panose="020B0503020204020204" pitchFamily="34" charset="-122"/>
              </a:rPr>
              <a:t>年</a:t>
            </a:r>
            <a:r>
              <a:rPr lang="en-US" altLang="zh-CN" sz="2000" dirty="0" smtClean="0">
                <a:solidFill>
                  <a:schemeClr val="tx1"/>
                </a:solidFill>
                <a:latin typeface="微软雅黑" panose="020B0503020204020204" pitchFamily="34" charset="-122"/>
                <a:ea typeface="微软雅黑" panose="020B0503020204020204" pitchFamily="34" charset="-122"/>
              </a:rPr>
              <a:t>5</a:t>
            </a:r>
            <a:r>
              <a:rPr lang="zh-CN" altLang="en-US" sz="2000" dirty="0" smtClean="0">
                <a:solidFill>
                  <a:schemeClr val="tx1"/>
                </a:solidFill>
                <a:latin typeface="微软雅黑" panose="020B0503020204020204" pitchFamily="34" charset="-122"/>
                <a:ea typeface="微软雅黑" panose="020B0503020204020204" pitchFamily="34" charset="-122"/>
              </a:rPr>
              <a:t>月</a:t>
            </a:r>
            <a:r>
              <a:rPr lang="en-US" altLang="zh-CN" sz="2000" dirty="0" smtClean="0">
                <a:solidFill>
                  <a:schemeClr val="tx1"/>
                </a:solidFill>
                <a:latin typeface="微软雅黑" panose="020B0503020204020204" pitchFamily="34" charset="-122"/>
                <a:ea typeface="微软雅黑" panose="020B0503020204020204" pitchFamily="34" charset="-122"/>
              </a:rPr>
              <a:t>31</a:t>
            </a:r>
            <a:r>
              <a:rPr lang="zh-CN" altLang="en-US" sz="2000" dirty="0" smtClean="0">
                <a:solidFill>
                  <a:schemeClr val="tx1"/>
                </a:solidFill>
                <a:latin typeface="微软雅黑" panose="020B0503020204020204" pitchFamily="34" charset="-122"/>
                <a:ea typeface="微软雅黑" panose="020B0503020204020204" pitchFamily="34" charset="-122"/>
              </a:rPr>
              <a:t>日前）。</a:t>
            </a:r>
            <a:endParaRPr lang="en-US" altLang="zh-CN" sz="2000" dirty="0" smtClean="0">
              <a:solidFill>
                <a:schemeClr val="tx1"/>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1426847" y="2443483"/>
            <a:ext cx="6842125" cy="4676775"/>
          </a:xfrm>
          <a:prstGeom prst="roundRect">
            <a:avLst/>
          </a:prstGeom>
          <a:noFill/>
          <a:ln>
            <a:no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l">
              <a:lnSpc>
                <a:spcPct val="180000"/>
              </a:lnSpc>
            </a:pPr>
            <a:endParaRPr lang="zh-CN" altLang="en-US" sz="2400"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69242" y="1772920"/>
            <a:ext cx="7975599" cy="49326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indent="457200">
              <a:lnSpc>
                <a:spcPct val="150000"/>
              </a:lnSpc>
            </a:pPr>
            <a:r>
              <a:rPr lang="zh-CN" altLang="zh-CN" sz="2000" dirty="0" smtClean="0">
                <a:solidFill>
                  <a:schemeClr val="tx1"/>
                </a:solidFill>
                <a:latin typeface="微软雅黑" pitchFamily="34" charset="-122"/>
                <a:ea typeface="微软雅黑" pitchFamily="34" charset="-122"/>
              </a:rPr>
              <a:t>科技合作奖重点面向粤港澳科技合作、国际科技合作等，授予对我省科技事业做出重要贡献，符合下列条件的</a:t>
            </a:r>
            <a:r>
              <a:rPr lang="zh-CN" altLang="zh-CN" sz="2000" b="1" dirty="0" smtClean="0">
                <a:solidFill>
                  <a:srgbClr val="FF0000"/>
                </a:solidFill>
                <a:latin typeface="微软雅黑" pitchFamily="34" charset="-122"/>
                <a:ea typeface="微软雅黑" pitchFamily="34" charset="-122"/>
              </a:rPr>
              <a:t>省外</a:t>
            </a:r>
            <a:r>
              <a:rPr lang="zh-CN" altLang="zh-CN" sz="2000" dirty="0" smtClean="0">
                <a:solidFill>
                  <a:schemeClr val="tx1"/>
                </a:solidFill>
                <a:latin typeface="微软雅黑" pitchFamily="34" charset="-122"/>
                <a:ea typeface="微软雅黑" pitchFamily="34" charset="-122"/>
              </a:rPr>
              <a:t>个人或组织：</a:t>
            </a:r>
          </a:p>
          <a:p>
            <a:pPr indent="457200">
              <a:lnSpc>
                <a:spcPct val="150000"/>
              </a:lnSpc>
            </a:pPr>
            <a:endParaRPr lang="zh-CN" altLang="zh-CN" sz="2000" dirty="0" smtClean="0">
              <a:solidFill>
                <a:schemeClr val="tx1"/>
              </a:solidFill>
              <a:latin typeface="微软雅黑" pitchFamily="34" charset="-122"/>
              <a:ea typeface="微软雅黑" pitchFamily="34" charset="-122"/>
            </a:endParaRPr>
          </a:p>
        </p:txBody>
      </p:sp>
      <p:sp>
        <p:nvSpPr>
          <p:cNvPr id="8" name="圆角矩形 7"/>
          <p:cNvSpPr/>
          <p:nvPr/>
        </p:nvSpPr>
        <p:spPr>
          <a:xfrm>
            <a:off x="1208915" y="3818154"/>
            <a:ext cx="6708140" cy="1739900"/>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5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同我省合作研究开发，取得重大科学技术成果；</a:t>
            </a:r>
          </a:p>
          <a:p>
            <a:pPr marL="342900" indent="-342900">
              <a:lnSpc>
                <a:spcPct val="15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向我省传授先进科学技术、培养人才，成效特别显著；</a:t>
            </a:r>
          </a:p>
          <a:p>
            <a:pPr marL="342900" indent="-342900">
              <a:lnSpc>
                <a:spcPct val="15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为我省对外科技交流与合作，做出重要贡献。</a:t>
            </a:r>
          </a:p>
        </p:txBody>
      </p:sp>
      <p:sp>
        <p:nvSpPr>
          <p:cNvPr id="9" name="TextBox 8"/>
          <p:cNvSpPr txBox="1"/>
          <p:nvPr/>
        </p:nvSpPr>
        <p:spPr>
          <a:xfrm>
            <a:off x="209684" y="424818"/>
            <a:ext cx="8558932"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sym typeface="+mn-ea"/>
              </a:rPr>
              <a:t>科技合作奖</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466523" y="2784565"/>
            <a:ext cx="6570977" cy="2543810"/>
          </a:xfrm>
          <a:prstGeom prst="roundRect">
            <a:avLst/>
          </a:prstGeom>
          <a:noFill/>
          <a:extLst>
            <a:ext uri="{909E8E84-426E-40DD-AFC4-6F175D3DCCD1}">
              <a14:hiddenFill xmlns="" xmlns:a14="http://schemas.microsoft.com/office/drawing/2010/main">
                <a:solidFill>
                  <a:srgbClr val="568B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rPr>
              <a:t>被提名人为工作单位在省外或境外的个人；</a:t>
            </a:r>
          </a:p>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被提名组织应是注册地在省外或境外的组织。</a:t>
            </a:r>
            <a:endParaRPr lang="en-US" altLang="zh-CN" sz="2000" dirty="0" smtClean="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698" y="3"/>
            <a:ext cx="9142871" cy="23672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814" tIns="36407" rIns="72814" bIns="36407" numCol="1" spcCol="0" rtlCol="0" fromWordArt="0" anchor="ctr" anchorCtr="0" forceAA="0" compatLnSpc="1">
            <a:noAutofit/>
          </a:bodyPr>
          <a:lstStyle/>
          <a:p>
            <a:pPr algn="ctr"/>
            <a:endParaRPr lang="zh-CN" altLang="en-US"/>
          </a:p>
        </p:txBody>
      </p:sp>
      <p:sp>
        <p:nvSpPr>
          <p:cNvPr id="5" name="矩形 4"/>
          <p:cNvSpPr/>
          <p:nvPr/>
        </p:nvSpPr>
        <p:spPr>
          <a:xfrm>
            <a:off x="569" y="424"/>
            <a:ext cx="9142871" cy="2295736"/>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814" tIns="36407" rIns="72814" bIns="36407" numCol="1" spcCol="0" rtlCol="0" fromWordArt="0" anchor="ctr" anchorCtr="0" forceAA="0" compatLnSpc="1">
            <a:noAutofit/>
          </a:bodyPr>
          <a:lstStyle/>
          <a:p>
            <a:pPr algn="ctr"/>
            <a:endParaRPr lang="zh-CN" altLang="en-US"/>
          </a:p>
        </p:txBody>
      </p:sp>
      <p:sp>
        <p:nvSpPr>
          <p:cNvPr id="11" name="Text Placeholder 11"/>
          <p:cNvSpPr txBox="1"/>
          <p:nvPr/>
        </p:nvSpPr>
        <p:spPr>
          <a:xfrm>
            <a:off x="4227620" y="3156280"/>
            <a:ext cx="5773180" cy="1426720"/>
          </a:xfrm>
          <a:prstGeom prst="rect">
            <a:avLst/>
          </a:prstGeom>
        </p:spPr>
        <p:txBody>
          <a:bodyPr lIns="72823" tIns="36411" rIns="72823" bIns="36411"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zh-CN" altLang="en-US" sz="4400" b="1" dirty="0" smtClean="0">
                <a:solidFill>
                  <a:schemeClr val="tx1">
                    <a:lumMod val="75000"/>
                    <a:lumOff val="25000"/>
                  </a:schemeClr>
                </a:solidFill>
                <a:latin typeface="微软雅黑" panose="020B0503020204020204" pitchFamily="34" charset="-122"/>
                <a:ea typeface="微软雅黑" panose="020B0503020204020204" pitchFamily="34" charset="-122"/>
              </a:rPr>
              <a:t>填报及报送要求</a:t>
            </a:r>
          </a:p>
        </p:txBody>
      </p:sp>
      <p:sp>
        <p:nvSpPr>
          <p:cNvPr id="12" name="椭圆 11"/>
          <p:cNvSpPr/>
          <p:nvPr/>
        </p:nvSpPr>
        <p:spPr>
          <a:xfrm>
            <a:off x="1539240" y="2540000"/>
            <a:ext cx="2453640" cy="245364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3200299" y="4201058"/>
            <a:ext cx="792585" cy="792585"/>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MH_Others_1"/>
          <p:cNvSpPr txBox="1"/>
          <p:nvPr>
            <p:custDataLst>
              <p:tags r:id="rId1"/>
            </p:custDataLst>
          </p:nvPr>
        </p:nvSpPr>
        <p:spPr>
          <a:xfrm>
            <a:off x="839130" y="3139652"/>
            <a:ext cx="3955467" cy="847939"/>
          </a:xfrm>
          <a:prstGeom prst="rect">
            <a:avLst/>
          </a:prstGeom>
          <a:noFill/>
        </p:spPr>
        <p:txBody>
          <a:bodyPr wrap="square" rtlCol="0">
            <a:noAutofit/>
          </a:bodyPr>
          <a:lstStyle/>
          <a:p>
            <a:pPr algn="ctr"/>
            <a:r>
              <a:rPr lang="en-US" altLang="zh-CN" sz="8000" dirty="0" smtClean="0">
                <a:solidFill>
                  <a:schemeClr val="bg1"/>
                </a:solidFill>
                <a:effectLst>
                  <a:outerShdw blurRad="38100" dist="38100" dir="2700000" algn="tl">
                    <a:srgbClr val="000000">
                      <a:alpha val="43137"/>
                    </a:srgbClr>
                  </a:outerShdw>
                </a:effectLst>
                <a:cs typeface="+mn-ea"/>
                <a:sym typeface="+mn-lt"/>
              </a:rPr>
              <a:t>03</a:t>
            </a:r>
            <a:endParaRPr lang="zh-CN" altLang="en-US" sz="8000" dirty="0">
              <a:solidFill>
                <a:schemeClr val="bg1"/>
              </a:solidFill>
              <a:effectLst>
                <a:outerShdw blurRad="38100" dist="38100" dir="2700000" algn="tl">
                  <a:srgbClr val="000000">
                    <a:alpha val="43137"/>
                  </a:srgbClr>
                </a:outerShdw>
              </a:effectLst>
              <a:cs typeface="+mn-ea"/>
              <a:sym typeface="+mn-lt"/>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698" y="3"/>
            <a:ext cx="9142871" cy="23672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814" tIns="36407" rIns="72814" bIns="36407" numCol="1" spcCol="0" rtlCol="0" fromWordArt="0" anchor="ctr" anchorCtr="0" forceAA="0" compatLnSpc="1">
            <a:noAutofit/>
          </a:bodyPr>
          <a:lstStyle/>
          <a:p>
            <a:pPr algn="ctr"/>
            <a:endParaRPr lang="zh-CN" altLang="en-US"/>
          </a:p>
        </p:txBody>
      </p:sp>
      <p:sp>
        <p:nvSpPr>
          <p:cNvPr id="5" name="矩形 4"/>
          <p:cNvSpPr/>
          <p:nvPr/>
        </p:nvSpPr>
        <p:spPr>
          <a:xfrm>
            <a:off x="569" y="426"/>
            <a:ext cx="9142871" cy="2298276"/>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814" tIns="36407" rIns="72814" bIns="36407" numCol="1" spcCol="0" rtlCol="0" fromWordArt="0" anchor="ctr" anchorCtr="0" forceAA="0" compatLnSpc="1">
            <a:noAutofit/>
          </a:bodyPr>
          <a:lstStyle/>
          <a:p>
            <a:pPr algn="ctr"/>
            <a:endParaRPr lang="zh-CN" altLang="en-US"/>
          </a:p>
        </p:txBody>
      </p:sp>
      <p:sp>
        <p:nvSpPr>
          <p:cNvPr id="13" name="Text Placeholder 11"/>
          <p:cNvSpPr txBox="1"/>
          <p:nvPr/>
        </p:nvSpPr>
        <p:spPr>
          <a:xfrm>
            <a:off x="4220420" y="3170680"/>
            <a:ext cx="3755180" cy="1426720"/>
          </a:xfrm>
          <a:prstGeom prst="rect">
            <a:avLst/>
          </a:prstGeom>
        </p:spPr>
        <p:txBody>
          <a:bodyPr lIns="72823" tIns="36411" rIns="72823" bIns="36411"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zh-CN" altLang="en-US" sz="44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p>
        </p:txBody>
      </p:sp>
      <p:sp>
        <p:nvSpPr>
          <p:cNvPr id="21" name="椭圆 20"/>
          <p:cNvSpPr/>
          <p:nvPr/>
        </p:nvSpPr>
        <p:spPr>
          <a:xfrm>
            <a:off x="1539240" y="2540000"/>
            <a:ext cx="2453640" cy="245364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3200299" y="4201058"/>
            <a:ext cx="792585" cy="792585"/>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MH_Others_1"/>
          <p:cNvSpPr txBox="1"/>
          <p:nvPr>
            <p:custDataLst>
              <p:tags r:id="rId1"/>
            </p:custDataLst>
          </p:nvPr>
        </p:nvSpPr>
        <p:spPr>
          <a:xfrm>
            <a:off x="788328" y="3101552"/>
            <a:ext cx="3955467" cy="847939"/>
          </a:xfrm>
          <a:prstGeom prst="rect">
            <a:avLst/>
          </a:prstGeom>
          <a:noFill/>
        </p:spPr>
        <p:txBody>
          <a:bodyPr wrap="square" rtlCol="0">
            <a:noAutofit/>
          </a:bodyPr>
          <a:lstStyle/>
          <a:p>
            <a:pPr algn="ctr"/>
            <a:r>
              <a:rPr lang="en-US" altLang="zh-CN" sz="80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cs typeface="+mn-ea"/>
                <a:sym typeface="+mn-lt"/>
              </a:rPr>
              <a:t>01</a:t>
            </a:r>
            <a:endParaRPr lang="zh-CN" altLang="en-US" sz="80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cs typeface="+mn-ea"/>
              <a:sym typeface="+mn-lt"/>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60290" y="2565480"/>
            <a:ext cx="1765004" cy="115498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anose="020B0503020204020204" pitchFamily="34" charset="-122"/>
                <a:ea typeface="微软雅黑" panose="020B0503020204020204" pitchFamily="34" charset="-122"/>
              </a:rPr>
              <a:t>广东政务服务网</a:t>
            </a:r>
          </a:p>
        </p:txBody>
      </p:sp>
      <p:sp>
        <p:nvSpPr>
          <p:cNvPr id="23" name="椭圆 22"/>
          <p:cNvSpPr/>
          <p:nvPr/>
        </p:nvSpPr>
        <p:spPr>
          <a:xfrm>
            <a:off x="3588227" y="2565480"/>
            <a:ext cx="1765004" cy="115498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anose="020B0503020204020204" pitchFamily="34" charset="-122"/>
                <a:ea typeface="微软雅黑" panose="020B0503020204020204" pitchFamily="34" charset="-122"/>
              </a:rPr>
              <a:t>省科技厅</a:t>
            </a:r>
          </a:p>
        </p:txBody>
      </p:sp>
      <p:cxnSp>
        <p:nvCxnSpPr>
          <p:cNvPr id="9" name="直接箭头连接符 8"/>
          <p:cNvCxnSpPr/>
          <p:nvPr/>
        </p:nvCxnSpPr>
        <p:spPr>
          <a:xfrm>
            <a:off x="2809483" y="3142972"/>
            <a:ext cx="606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6223950" y="2621704"/>
            <a:ext cx="2197892" cy="115498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anose="020B0503020204020204" pitchFamily="34" charset="-122"/>
                <a:ea typeface="微软雅黑" panose="020B0503020204020204" pitchFamily="34" charset="-122"/>
              </a:rPr>
              <a:t>广东省科技业务管理阳光政务平台</a:t>
            </a:r>
          </a:p>
        </p:txBody>
      </p:sp>
      <p:cxnSp>
        <p:nvCxnSpPr>
          <p:cNvPr id="26" name="直接箭头连接符 25"/>
          <p:cNvCxnSpPr/>
          <p:nvPr/>
        </p:nvCxnSpPr>
        <p:spPr>
          <a:xfrm>
            <a:off x="5498385" y="3199196"/>
            <a:ext cx="606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388277" y="4315853"/>
            <a:ext cx="3047365" cy="5416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Times New Roman" pitchFamily="18" charset="0"/>
                <a:cs typeface="Times New Roman" pitchFamily="18" charset="0"/>
              </a:rPr>
              <a:t>http://www.gdzwfw.gov.cn</a:t>
            </a:r>
          </a:p>
        </p:txBody>
      </p:sp>
      <p:sp>
        <p:nvSpPr>
          <p:cNvPr id="10" name="TextBox 9"/>
          <p:cNvSpPr txBox="1"/>
          <p:nvPr/>
        </p:nvSpPr>
        <p:spPr>
          <a:xfrm>
            <a:off x="257810" y="424818"/>
            <a:ext cx="782320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3.1 </a:t>
            </a:r>
            <a:r>
              <a:rPr lang="zh-CN" altLang="en-US" sz="3600" b="1" dirty="0" smtClean="0">
                <a:latin typeface="微软雅黑" panose="020B0503020204020204" pitchFamily="34" charset="-122"/>
                <a:ea typeface="微软雅黑" panose="020B0503020204020204" pitchFamily="34" charset="-122"/>
              </a:rPr>
              <a:t>填报入口</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a:off x="717454" y="2194554"/>
            <a:ext cx="7842201" cy="3798277"/>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rPr>
              <a:t>突出贡献奖：</a:t>
            </a:r>
            <a:r>
              <a:rPr lang="zh-CN" altLang="zh-CN" sz="2000" dirty="0" smtClean="0">
                <a:solidFill>
                  <a:schemeClr val="tx1"/>
                </a:solidFill>
                <a:latin typeface="微软雅黑" panose="020B0503020204020204" pitchFamily="34" charset="-122"/>
                <a:ea typeface="微软雅黑" panose="020B0503020204020204" pitchFamily="34" charset="-122"/>
              </a:rPr>
              <a:t>使用候选人本人的账号填报</a:t>
            </a:r>
            <a:r>
              <a:rPr lang="zh-CN" altLang="en-US" sz="2000"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a:t>
            </a:r>
            <a:endParaRPr lang="en-US" altLang="zh-CN" sz="2000"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endParaRPr>
          </a:p>
          <a:p>
            <a:pPr marL="342900" indent="-342900">
              <a:lnSpc>
                <a:spcPct val="170000"/>
              </a:lnSpc>
              <a:buFont typeface="Wingdings" pitchFamily="2" charset="2"/>
              <a:buChar char="Ø"/>
            </a:pPr>
            <a:r>
              <a:rPr lang="zh-CN" altLang="zh-CN" sz="2000" dirty="0" smtClean="0">
                <a:solidFill>
                  <a:schemeClr val="tx1"/>
                </a:solidFill>
                <a:latin typeface="微软雅黑" panose="020B0503020204020204" pitchFamily="34" charset="-122"/>
                <a:ea typeface="微软雅黑" panose="020B0503020204020204" pitchFamily="34" charset="-122"/>
              </a:rPr>
              <a:t>自然科学奖：使用排名最靠前的广东省内完成人的账号填报；</a:t>
            </a:r>
          </a:p>
          <a:p>
            <a:pPr marL="342900" indent="-342900">
              <a:lnSpc>
                <a:spcPct val="170000"/>
              </a:lnSpc>
              <a:buFont typeface="Wingdings" pitchFamily="2" charset="2"/>
              <a:buChar char="Ø"/>
            </a:pPr>
            <a:r>
              <a:rPr lang="zh-CN" altLang="zh-CN" sz="2000" dirty="0" smtClean="0">
                <a:solidFill>
                  <a:schemeClr val="tx1"/>
                </a:solidFill>
                <a:latin typeface="微软雅黑" panose="020B0503020204020204" pitchFamily="34" charset="-122"/>
                <a:ea typeface="微软雅黑" panose="020B0503020204020204" pitchFamily="34" charset="-122"/>
              </a:rPr>
              <a:t>技术发明奖：使用第一完成人的账号填报；</a:t>
            </a:r>
          </a:p>
          <a:p>
            <a:pPr marL="342900" indent="-342900">
              <a:lnSpc>
                <a:spcPct val="170000"/>
              </a:lnSpc>
              <a:buFont typeface="Wingdings" pitchFamily="2" charset="2"/>
              <a:buChar char="Ø"/>
            </a:pPr>
            <a:r>
              <a:rPr lang="zh-CN" altLang="zh-CN" sz="2000" dirty="0" smtClean="0">
                <a:solidFill>
                  <a:schemeClr val="tx1"/>
                </a:solidFill>
                <a:latin typeface="微软雅黑" panose="020B0503020204020204" pitchFamily="34" charset="-122"/>
                <a:ea typeface="微软雅黑" panose="020B0503020204020204" pitchFamily="34" charset="-122"/>
              </a:rPr>
              <a:t>科技进步奖：使用第一完成单位的项目完成人（前三完成人之一）的账号填报；</a:t>
            </a:r>
          </a:p>
          <a:p>
            <a:pPr marL="342900" indent="-342900">
              <a:lnSpc>
                <a:spcPct val="170000"/>
              </a:lnSpc>
              <a:buFont typeface="Wingdings" pitchFamily="2" charset="2"/>
              <a:buChar char="Ø"/>
            </a:pPr>
            <a:r>
              <a:rPr lang="zh-CN" altLang="zh-CN" sz="2000" dirty="0" smtClean="0">
                <a:solidFill>
                  <a:schemeClr val="tx1"/>
                </a:solidFill>
                <a:latin typeface="微软雅黑" panose="020B0503020204020204" pitchFamily="34" charset="-122"/>
                <a:ea typeface="微软雅黑" panose="020B0503020204020204" pitchFamily="34" charset="-122"/>
              </a:rPr>
              <a:t>科技合作奖：使用广东省内第一合作单位的工作人员账号填报。</a:t>
            </a:r>
          </a:p>
        </p:txBody>
      </p:sp>
      <p:sp>
        <p:nvSpPr>
          <p:cNvPr id="9" name="TextBox 8"/>
          <p:cNvSpPr txBox="1"/>
          <p:nvPr/>
        </p:nvSpPr>
        <p:spPr>
          <a:xfrm>
            <a:off x="257810" y="424818"/>
            <a:ext cx="782320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3.2 </a:t>
            </a:r>
            <a:r>
              <a:rPr lang="zh-CN" altLang="en-US" sz="3600" b="1" dirty="0" smtClean="0">
                <a:latin typeface="微软雅黑" panose="020B0503020204020204" pitchFamily="34" charset="-122"/>
                <a:ea typeface="微软雅黑" panose="020B0503020204020204" pitchFamily="34" charset="-122"/>
              </a:rPr>
              <a:t>填报人</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2590800" y="2407664"/>
            <a:ext cx="5676900" cy="2755900"/>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nSpc>
                <a:spcPct val="170000"/>
              </a:lnSpc>
              <a:buFont typeface="Wingdings" pitchFamily="2" charset="2"/>
              <a:buChar char="Ø"/>
            </a:pPr>
            <a:r>
              <a:rPr lang="zh-CN" altLang="en-US" sz="2000" dirty="0" smtClean="0">
                <a:solidFill>
                  <a:schemeClr val="tx1"/>
                </a:solidFill>
                <a:latin typeface="微软雅黑" pitchFamily="34" charset="-122"/>
                <a:ea typeface="微软雅黑" pitchFamily="34" charset="-122"/>
              </a:rPr>
              <a:t>请严格</a:t>
            </a:r>
            <a:r>
              <a:rPr lang="zh-CN" altLang="en-US" sz="2000" dirty="0">
                <a:solidFill>
                  <a:schemeClr val="tx1"/>
                </a:solidFill>
                <a:latin typeface="微软雅黑" pitchFamily="34" charset="-122"/>
                <a:ea typeface="微软雅黑" pitchFamily="34" charset="-122"/>
              </a:rPr>
              <a:t>按照</a:t>
            </a:r>
            <a:r>
              <a:rPr lang="zh-CN" altLang="en-US" sz="2000" dirty="0" smtClean="0">
                <a:solidFill>
                  <a:schemeClr val="tx1"/>
                </a:solidFill>
                <a:latin typeface="微软雅黑" pitchFamily="34" charset="-122"/>
                <a:ea typeface="微软雅黑" pitchFamily="34" charset="-122"/>
              </a:rPr>
              <a:t>各奖种提名</a:t>
            </a:r>
            <a:r>
              <a:rPr lang="zh-CN" altLang="en-US" sz="2000" dirty="0">
                <a:solidFill>
                  <a:schemeClr val="tx1"/>
                </a:solidFill>
                <a:latin typeface="微软雅黑" pitchFamily="34" charset="-122"/>
                <a:ea typeface="微软雅黑" pitchFamily="34" charset="-122"/>
              </a:rPr>
              <a:t>书填报要求中</a:t>
            </a:r>
            <a:r>
              <a:rPr lang="zh-CN" altLang="en-US" sz="2000" dirty="0">
                <a:solidFill>
                  <a:srgbClr val="FF0000"/>
                </a:solidFill>
                <a:latin typeface="微软雅黑" pitchFamily="34" charset="-122"/>
                <a:ea typeface="微软雅黑" pitchFamily="34" charset="-122"/>
              </a:rPr>
              <a:t>“</a:t>
            </a:r>
            <a:r>
              <a:rPr lang="zh-CN" altLang="en-US" sz="2000" b="1" dirty="0">
                <a:solidFill>
                  <a:srgbClr val="FF0000"/>
                </a:solidFill>
                <a:latin typeface="微软雅黑" pitchFamily="34" charset="-122"/>
                <a:ea typeface="微软雅黑" pitchFamily="34" charset="-122"/>
              </a:rPr>
              <a:t>形式审查</a:t>
            </a:r>
            <a:r>
              <a:rPr lang="zh-CN" altLang="en-US" sz="2000" b="1" dirty="0" smtClean="0">
                <a:solidFill>
                  <a:srgbClr val="FF0000"/>
                </a:solidFill>
                <a:latin typeface="微软雅黑" pitchFamily="34" charset="-122"/>
                <a:ea typeface="微软雅黑" pitchFamily="34" charset="-122"/>
              </a:rPr>
              <a:t>不合格内容”</a:t>
            </a:r>
            <a:r>
              <a:rPr lang="zh-CN" altLang="en-US" sz="2000" dirty="0" smtClean="0">
                <a:solidFill>
                  <a:schemeClr val="tx1"/>
                </a:solidFill>
                <a:latin typeface="微软雅黑" pitchFamily="34" charset="-122"/>
                <a:ea typeface="微软雅黑" pitchFamily="34" charset="-122"/>
              </a:rPr>
              <a:t>对填报材料</a:t>
            </a:r>
            <a:r>
              <a:rPr lang="zh-CN" altLang="en-US" sz="2000" dirty="0">
                <a:solidFill>
                  <a:schemeClr val="tx1"/>
                </a:solidFill>
                <a:latin typeface="微软雅黑" pitchFamily="34" charset="-122"/>
                <a:ea typeface="微软雅黑" pitchFamily="34" charset="-122"/>
              </a:rPr>
              <a:t>进行</a:t>
            </a:r>
            <a:r>
              <a:rPr lang="zh-CN" altLang="en-US" sz="2000" dirty="0" smtClean="0">
                <a:solidFill>
                  <a:schemeClr val="tx1"/>
                </a:solidFill>
                <a:latin typeface="微软雅黑" pitchFamily="34" charset="-122"/>
                <a:ea typeface="微软雅黑" pitchFamily="34" charset="-122"/>
              </a:rPr>
              <a:t>把关。</a:t>
            </a:r>
            <a:endParaRPr lang="en-US" altLang="zh-CN" sz="2000" dirty="0" smtClean="0">
              <a:solidFill>
                <a:schemeClr val="tx1"/>
              </a:solidFill>
              <a:latin typeface="微软雅黑" pitchFamily="34" charset="-122"/>
              <a:ea typeface="微软雅黑" pitchFamily="34" charset="-122"/>
            </a:endParaRPr>
          </a:p>
        </p:txBody>
      </p:sp>
      <p:sp>
        <p:nvSpPr>
          <p:cNvPr id="1026" name="Litebulb"/>
          <p:cNvSpPr>
            <a:spLocks noEditPoints="1" noChangeArrowheads="1"/>
          </p:cNvSpPr>
          <p:nvPr/>
        </p:nvSpPr>
        <p:spPr bwMode="auto">
          <a:xfrm>
            <a:off x="762000" y="2694969"/>
            <a:ext cx="1460500" cy="2055811"/>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chemeClr val="accent1">
              <a:alpha val="87000"/>
            </a:schemeClr>
          </a:solidFill>
          <a:ln w="57150">
            <a:solidFill>
              <a:schemeClr val="bg1"/>
            </a:solidFill>
            <a:miter lim="800000"/>
            <a:headEnd/>
            <a:tailEnd/>
          </a:ln>
          <a:effectLst>
            <a:outerShdw blurRad="76200" dir="13500000" sy="23000" kx="1200000" algn="b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8" name="TextBox 7"/>
          <p:cNvSpPr txBox="1"/>
          <p:nvPr/>
        </p:nvSpPr>
        <p:spPr>
          <a:xfrm>
            <a:off x="257810" y="424818"/>
            <a:ext cx="782320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3.3 </a:t>
            </a:r>
            <a:r>
              <a:rPr lang="zh-CN" altLang="en-US" sz="3600" b="1" dirty="0" smtClean="0">
                <a:latin typeface="微软雅黑" panose="020B0503020204020204" pitchFamily="34" charset="-122"/>
                <a:ea typeface="微软雅黑" panose="020B0503020204020204" pitchFamily="34" charset="-122"/>
              </a:rPr>
              <a:t>填报要求</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流程图: 可选过程 37891"/>
          <p:cNvSpPr/>
          <p:nvPr/>
        </p:nvSpPr>
        <p:spPr>
          <a:xfrm>
            <a:off x="468313" y="22227"/>
            <a:ext cx="6870700" cy="444500"/>
          </a:xfrm>
          <a:prstGeom prst="flowChartAlternateProcess">
            <a:avLst/>
          </a:prstGeom>
          <a:noFill/>
          <a:ln w="9525">
            <a:noFill/>
          </a:ln>
        </p:spPr>
        <p:txBody>
          <a:bodyPr anchor="b"/>
          <a:lstStyle/>
          <a:p>
            <a:endParaRPr lang="zh-CN" altLang="zh-CN" sz="2800" b="1">
              <a:solidFill>
                <a:schemeClr val="bg1"/>
              </a:solidFill>
              <a:latin typeface="Arial" panose="020B0604020202020204" pitchFamily="34" charset="0"/>
              <a:ea typeface="黑体" panose="02010609060101010101" charset="-122"/>
              <a:sym typeface="Arial" panose="020B0604020202020204" pitchFamily="34" charset="0"/>
            </a:endParaRPr>
          </a:p>
        </p:txBody>
      </p:sp>
      <p:sp>
        <p:nvSpPr>
          <p:cNvPr id="6" name="直接连接符 7"/>
          <p:cNvSpPr/>
          <p:nvPr/>
        </p:nvSpPr>
        <p:spPr>
          <a:xfrm>
            <a:off x="786376" y="1493000"/>
            <a:ext cx="0" cy="4860000"/>
          </a:xfrm>
          <a:prstGeom prst="line">
            <a:avLst/>
          </a:prstGeom>
          <a:solidFill>
            <a:schemeClr val="tx1"/>
          </a:solidFill>
          <a:ln w="19050" cap="flat" cmpd="sng">
            <a:solidFill>
              <a:schemeClr val="accent1"/>
            </a:solidFill>
            <a:prstDash val="solid"/>
            <a:miter/>
            <a:headEnd type="none" w="med" len="med"/>
            <a:tailEnd type="none" w="med" len="med"/>
          </a:ln>
        </p:spPr>
        <p:txBody>
          <a:bodyPr lIns="68580" tIns="34290" rIns="68580" bIns="34290"/>
          <a:lstStyle/>
          <a:p>
            <a:endParaRPr lang="en-US" altLang="zh-CN" sz="2800" noProof="1">
              <a:latin typeface="Arial" panose="020B0604020202020204" pitchFamily="34" charset="0"/>
              <a:ea typeface="宋体" panose="02010600030101010101" pitchFamily="2" charset="-122"/>
            </a:endParaRPr>
          </a:p>
        </p:txBody>
      </p:sp>
      <p:sp>
        <p:nvSpPr>
          <p:cNvPr id="7" name="椭圆 2"/>
          <p:cNvSpPr>
            <a:spLocks noChangeArrowheads="1"/>
          </p:cNvSpPr>
          <p:nvPr/>
        </p:nvSpPr>
        <p:spPr bwMode="auto">
          <a:xfrm>
            <a:off x="713526" y="1918267"/>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8" name="矩形 57"/>
          <p:cNvSpPr>
            <a:spLocks noChangeArrowheads="1"/>
          </p:cNvSpPr>
          <p:nvPr/>
        </p:nvSpPr>
        <p:spPr bwMode="auto">
          <a:xfrm>
            <a:off x="932082" y="1828605"/>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项目名称</a:t>
            </a:r>
            <a:endParaRPr lang="en-US"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文本框 14"/>
          <p:cNvSpPr txBox="1"/>
          <p:nvPr/>
        </p:nvSpPr>
        <p:spPr>
          <a:xfrm>
            <a:off x="874800" y="2295472"/>
            <a:ext cx="7772622" cy="484748"/>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不得使用产品商标、单位名称，项目名称可以与成果登记的名称不同。</a:t>
            </a:r>
            <a:endParaRPr lang="en-US" altLang="zh-CN" dirty="0" smtClean="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矩形 57"/>
          <p:cNvSpPr>
            <a:spLocks noChangeArrowheads="1"/>
          </p:cNvSpPr>
          <p:nvPr/>
        </p:nvSpPr>
        <p:spPr bwMode="auto">
          <a:xfrm>
            <a:off x="932082" y="4503672"/>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任务来源</a:t>
            </a:r>
          </a:p>
        </p:txBody>
      </p:sp>
      <p:sp>
        <p:nvSpPr>
          <p:cNvPr id="13" name="椭圆 2"/>
          <p:cNvSpPr>
            <a:spLocks noChangeArrowheads="1"/>
          </p:cNvSpPr>
          <p:nvPr/>
        </p:nvSpPr>
        <p:spPr bwMode="auto">
          <a:xfrm>
            <a:off x="707400" y="4611672"/>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14" name="文本框 14"/>
          <p:cNvSpPr txBox="1"/>
          <p:nvPr/>
        </p:nvSpPr>
        <p:spPr>
          <a:xfrm>
            <a:off x="874800" y="4953672"/>
            <a:ext cx="8026622" cy="530915"/>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属于国家或省部级课题的，必须提供项目结题验收材料，并进行成果登记。 </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矩形 57"/>
          <p:cNvSpPr>
            <a:spLocks noChangeArrowheads="1"/>
          </p:cNvSpPr>
          <p:nvPr/>
        </p:nvSpPr>
        <p:spPr bwMode="auto">
          <a:xfrm>
            <a:off x="919382" y="2912680"/>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专业评审组和所属学科</a:t>
            </a:r>
          </a:p>
        </p:txBody>
      </p:sp>
      <p:sp>
        <p:nvSpPr>
          <p:cNvPr id="16" name="椭圆 2"/>
          <p:cNvSpPr>
            <a:spLocks noChangeArrowheads="1"/>
          </p:cNvSpPr>
          <p:nvPr/>
        </p:nvSpPr>
        <p:spPr bwMode="auto">
          <a:xfrm>
            <a:off x="707400" y="3020680"/>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17" name="文本框 14"/>
          <p:cNvSpPr txBox="1"/>
          <p:nvPr/>
        </p:nvSpPr>
        <p:spPr>
          <a:xfrm>
            <a:off x="876078" y="3421888"/>
            <a:ext cx="8039322" cy="946413"/>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以项目的主要科学发现点、技术发明点、科技创新点作为依据，选择专业评审组和所属学科，二者要对应。</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矩形 57"/>
          <p:cNvSpPr>
            <a:spLocks noChangeArrowheads="1"/>
          </p:cNvSpPr>
          <p:nvPr/>
        </p:nvSpPr>
        <p:spPr bwMode="auto">
          <a:xfrm>
            <a:off x="932082" y="5646148"/>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项目简介</a:t>
            </a:r>
          </a:p>
        </p:txBody>
      </p:sp>
      <p:sp>
        <p:nvSpPr>
          <p:cNvPr id="20" name="椭圆 2"/>
          <p:cNvSpPr>
            <a:spLocks noChangeArrowheads="1"/>
          </p:cNvSpPr>
          <p:nvPr/>
        </p:nvSpPr>
        <p:spPr bwMode="auto">
          <a:xfrm>
            <a:off x="707400" y="5740080"/>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21" name="文本框 14"/>
          <p:cNvSpPr txBox="1"/>
          <p:nvPr/>
        </p:nvSpPr>
        <p:spPr>
          <a:xfrm>
            <a:off x="888868" y="6106284"/>
            <a:ext cx="8077422" cy="435825"/>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是</a:t>
            </a:r>
            <a:r>
              <a:rPr lang="zh-CN" altLang="zh-CN" dirty="0" smtClean="0">
                <a:latin typeface="微软雅黑" panose="020B0503020204020204" pitchFamily="34" charset="-122"/>
                <a:ea typeface="微软雅黑" panose="020B0503020204020204" pitchFamily="34" charset="-122"/>
                <a:cs typeface="微软雅黑" panose="020B0503020204020204" pitchFamily="34" charset="-122"/>
              </a:rPr>
              <a:t>向社会公开、接受社会监督的主要内容</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流程图: 可选过程 37891"/>
          <p:cNvSpPr/>
          <p:nvPr/>
        </p:nvSpPr>
        <p:spPr>
          <a:xfrm>
            <a:off x="468313" y="22227"/>
            <a:ext cx="6870700" cy="444500"/>
          </a:xfrm>
          <a:prstGeom prst="flowChartAlternateProcess">
            <a:avLst/>
          </a:prstGeom>
          <a:noFill/>
          <a:ln w="9525">
            <a:noFill/>
          </a:ln>
        </p:spPr>
        <p:txBody>
          <a:bodyPr anchor="b"/>
          <a:lstStyle/>
          <a:p>
            <a:endParaRPr lang="zh-CN" altLang="zh-CN" sz="2800" b="1">
              <a:solidFill>
                <a:schemeClr val="bg1"/>
              </a:solidFill>
              <a:latin typeface="Arial" panose="020B0604020202020204" pitchFamily="34" charset="0"/>
              <a:ea typeface="黑体" panose="02010609060101010101" charset="-122"/>
              <a:sym typeface="Arial" panose="020B0604020202020204" pitchFamily="34" charset="0"/>
            </a:endParaRPr>
          </a:p>
        </p:txBody>
      </p:sp>
      <p:sp>
        <p:nvSpPr>
          <p:cNvPr id="6" name="直接连接符 7"/>
          <p:cNvSpPr/>
          <p:nvPr/>
        </p:nvSpPr>
        <p:spPr>
          <a:xfrm>
            <a:off x="786376" y="1493000"/>
            <a:ext cx="0" cy="4860000"/>
          </a:xfrm>
          <a:prstGeom prst="line">
            <a:avLst/>
          </a:prstGeom>
          <a:solidFill>
            <a:schemeClr val="tx1"/>
          </a:solidFill>
          <a:ln w="19050" cap="flat" cmpd="sng">
            <a:solidFill>
              <a:schemeClr val="accent1"/>
            </a:solidFill>
            <a:prstDash val="solid"/>
            <a:miter/>
            <a:headEnd type="none" w="med" len="med"/>
            <a:tailEnd type="none" w="med" len="med"/>
          </a:ln>
        </p:spPr>
        <p:txBody>
          <a:bodyPr lIns="68580" tIns="34290" rIns="68580" bIns="34290"/>
          <a:lstStyle/>
          <a:p>
            <a:endParaRPr lang="en-US" altLang="zh-CN" sz="2800" noProof="1">
              <a:latin typeface="Arial" panose="020B0604020202020204" pitchFamily="34" charset="0"/>
              <a:ea typeface="宋体" panose="02010600030101010101" pitchFamily="2" charset="-122"/>
            </a:endParaRPr>
          </a:p>
        </p:txBody>
      </p:sp>
      <p:sp>
        <p:nvSpPr>
          <p:cNvPr id="7" name="椭圆 2"/>
          <p:cNvSpPr>
            <a:spLocks noChangeArrowheads="1"/>
          </p:cNvSpPr>
          <p:nvPr/>
        </p:nvSpPr>
        <p:spPr bwMode="auto">
          <a:xfrm>
            <a:off x="713526" y="1861995"/>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8" name="矩形 57"/>
          <p:cNvSpPr>
            <a:spLocks noChangeArrowheads="1"/>
          </p:cNvSpPr>
          <p:nvPr/>
        </p:nvSpPr>
        <p:spPr bwMode="auto">
          <a:xfrm>
            <a:off x="932082" y="1786401"/>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客观评价</a:t>
            </a:r>
            <a:endParaRPr lang="en-US"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文本框 14"/>
          <p:cNvSpPr txBox="1"/>
          <p:nvPr/>
        </p:nvSpPr>
        <p:spPr>
          <a:xfrm>
            <a:off x="874800" y="2239200"/>
            <a:ext cx="7772622" cy="1731243"/>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zh-CN" dirty="0" smtClean="0">
                <a:latin typeface="微软雅黑" pitchFamily="34" charset="-122"/>
                <a:ea typeface="微软雅黑" pitchFamily="34" charset="-122"/>
              </a:rPr>
              <a:t>评价意见要有客观依据，主要包括国内外同行在重要学术刊物、学术专著和重要国际学术会议等公开发表的学术性评价意见，国内外重要科技奖励等，可在附件中提供证明材料。</a:t>
            </a:r>
            <a:r>
              <a:rPr lang="zh-CN" altLang="zh-CN" b="1" dirty="0" smtClean="0">
                <a:solidFill>
                  <a:srgbClr val="FF0000"/>
                </a:solidFill>
                <a:latin typeface="微软雅黑" pitchFamily="34" charset="-122"/>
                <a:ea typeface="微软雅黑" pitchFamily="34" charset="-122"/>
              </a:rPr>
              <a:t>非公开资料（如私人信函等）不能作为评价依据。 </a:t>
            </a:r>
            <a:endParaRPr lang="en-US" altLang="zh-CN" b="1" dirty="0" smtClean="0">
              <a:solidFill>
                <a:srgbClr val="FF0000"/>
              </a:solidFill>
              <a:latin typeface="微软雅黑" pitchFamily="34" charset="-122"/>
              <a:ea typeface="微软雅黑" pitchFamily="34" charset="-122"/>
              <a:cs typeface="微软雅黑" panose="020B0503020204020204" pitchFamily="34" charset="-122"/>
            </a:endParaRPr>
          </a:p>
        </p:txBody>
      </p:sp>
      <p:sp>
        <p:nvSpPr>
          <p:cNvPr id="12" name="矩形 57"/>
          <p:cNvSpPr>
            <a:spLocks noChangeArrowheads="1"/>
          </p:cNvSpPr>
          <p:nvPr/>
        </p:nvSpPr>
        <p:spPr bwMode="auto">
          <a:xfrm>
            <a:off x="932082" y="4327428"/>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对项目主要贡献</a:t>
            </a:r>
            <a:endParaRPr lang="en-US"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椭圆 2"/>
          <p:cNvSpPr>
            <a:spLocks noChangeArrowheads="1"/>
          </p:cNvSpPr>
          <p:nvPr/>
        </p:nvSpPr>
        <p:spPr bwMode="auto">
          <a:xfrm>
            <a:off x="707400" y="4435428"/>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14" name="文本框 14"/>
          <p:cNvSpPr txBox="1"/>
          <p:nvPr/>
        </p:nvSpPr>
        <p:spPr>
          <a:xfrm>
            <a:off x="862100" y="4810960"/>
            <a:ext cx="8026622" cy="1315745"/>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zh-CN" dirty="0" smtClean="0">
                <a:latin typeface="微软雅黑" pitchFamily="34" charset="-122"/>
                <a:ea typeface="微软雅黑" pitchFamily="34" charset="-122"/>
              </a:rPr>
              <a:t>应具体写明完成人对项目做出的实质性贡献并注明</a:t>
            </a:r>
            <a:r>
              <a:rPr lang="zh-CN" altLang="en-US" dirty="0" smtClean="0">
                <a:latin typeface="微软雅黑" pitchFamily="34" charset="-122"/>
                <a:ea typeface="微软雅黑" pitchFamily="34" charset="-122"/>
              </a:rPr>
              <a:t>具体的科学发现、技术发明、科技创新</a:t>
            </a:r>
            <a:r>
              <a:rPr lang="zh-CN" altLang="zh-CN" dirty="0" smtClean="0">
                <a:latin typeface="微软雅黑" pitchFamily="34" charset="-122"/>
                <a:ea typeface="微软雅黑" pitchFamily="34" charset="-122"/>
              </a:rPr>
              <a:t>。与他人合作完成的，要详细说明本人独立于合作者的具体贡献。</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流程图: 可选过程 37891"/>
          <p:cNvSpPr/>
          <p:nvPr/>
        </p:nvSpPr>
        <p:spPr>
          <a:xfrm>
            <a:off x="468313" y="22227"/>
            <a:ext cx="6870700" cy="444500"/>
          </a:xfrm>
          <a:prstGeom prst="flowChartAlternateProcess">
            <a:avLst/>
          </a:prstGeom>
          <a:noFill/>
          <a:ln w="9525">
            <a:noFill/>
          </a:ln>
        </p:spPr>
        <p:txBody>
          <a:bodyPr anchor="b"/>
          <a:lstStyle/>
          <a:p>
            <a:endParaRPr lang="zh-CN" altLang="zh-CN" sz="2800" b="1">
              <a:solidFill>
                <a:schemeClr val="bg1"/>
              </a:solidFill>
              <a:latin typeface="Arial" panose="020B0604020202020204" pitchFamily="34" charset="0"/>
              <a:ea typeface="黑体" panose="02010609060101010101" charset="-122"/>
              <a:sym typeface="Arial" panose="020B0604020202020204" pitchFamily="34" charset="0"/>
            </a:endParaRPr>
          </a:p>
        </p:txBody>
      </p:sp>
      <p:sp>
        <p:nvSpPr>
          <p:cNvPr id="6" name="直接连接符 7"/>
          <p:cNvSpPr/>
          <p:nvPr/>
        </p:nvSpPr>
        <p:spPr>
          <a:xfrm>
            <a:off x="786376" y="1493000"/>
            <a:ext cx="0" cy="4860000"/>
          </a:xfrm>
          <a:prstGeom prst="line">
            <a:avLst/>
          </a:prstGeom>
          <a:solidFill>
            <a:schemeClr val="tx1"/>
          </a:solidFill>
          <a:ln w="19050" cap="flat" cmpd="sng">
            <a:solidFill>
              <a:schemeClr val="accent1"/>
            </a:solidFill>
            <a:prstDash val="solid"/>
            <a:miter/>
            <a:headEnd type="none" w="med" len="med"/>
            <a:tailEnd type="none" w="med" len="med"/>
          </a:ln>
        </p:spPr>
        <p:txBody>
          <a:bodyPr lIns="68580" tIns="34290" rIns="68580" bIns="34290"/>
          <a:lstStyle/>
          <a:p>
            <a:endParaRPr lang="en-US" altLang="zh-CN" sz="2800" noProof="1">
              <a:latin typeface="Arial" panose="020B0604020202020204" pitchFamily="34" charset="0"/>
              <a:ea typeface="宋体" panose="02010600030101010101" pitchFamily="2" charset="-122"/>
            </a:endParaRPr>
          </a:p>
        </p:txBody>
      </p:sp>
      <p:sp>
        <p:nvSpPr>
          <p:cNvPr id="7" name="椭圆 2"/>
          <p:cNvSpPr>
            <a:spLocks noChangeArrowheads="1"/>
          </p:cNvSpPr>
          <p:nvPr/>
        </p:nvSpPr>
        <p:spPr bwMode="auto">
          <a:xfrm>
            <a:off x="713526" y="1861995"/>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8" name="矩形 57"/>
          <p:cNvSpPr>
            <a:spLocks noChangeArrowheads="1"/>
          </p:cNvSpPr>
          <p:nvPr/>
        </p:nvSpPr>
        <p:spPr bwMode="auto">
          <a:xfrm>
            <a:off x="932082" y="1786401"/>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承诺函</a:t>
            </a:r>
            <a:endParaRPr lang="en-US"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文本框 14"/>
          <p:cNvSpPr txBox="1"/>
          <p:nvPr/>
        </p:nvSpPr>
        <p:spPr>
          <a:xfrm>
            <a:off x="867600" y="2620800"/>
            <a:ext cx="7772622" cy="2839239"/>
          </a:xfrm>
          <a:prstGeom prst="rect">
            <a:avLst/>
          </a:prstGeom>
          <a:noFill/>
          <a:ln w="9525">
            <a:noFill/>
          </a:ln>
        </p:spPr>
        <p:txBody>
          <a:bodyPr wrap="square" lIns="68580" tIns="34290" rIns="68580" bIns="34290">
            <a:spAutoFit/>
          </a:bodyPr>
          <a:lstStyle/>
          <a:p>
            <a:pPr marL="342900" indent="-342900">
              <a:lnSpc>
                <a:spcPct val="170000"/>
              </a:lnSpc>
              <a:buClr>
                <a:srgbClr val="606060"/>
              </a:buClr>
              <a:buFont typeface="Wingdings" pitchFamily="2" charset="2"/>
              <a:buChar char="Ø"/>
            </a:pPr>
            <a:r>
              <a:rPr lang="zh-CN" altLang="en-US" dirty="0" smtClean="0">
                <a:latin typeface="微软雅黑" panose="020B0503020204020204" pitchFamily="34" charset="-122"/>
                <a:ea typeface="微软雅黑" panose="020B0503020204020204" pitchFamily="34" charset="-122"/>
                <a:sym typeface="宋体" panose="02010600030101010101" pitchFamily="2" charset="-122"/>
              </a:rPr>
              <a:t>知识产权的权利人、发明专利的发明人、代表性论文专著的作者有未列入项目主要完成人（完成单位），应已征得其本人（单位）的同意，并由</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第一完成人亲笔签名</a:t>
            </a:r>
            <a:r>
              <a:rPr lang="zh-CN" altLang="en-US" dirty="0" smtClean="0">
                <a:latin typeface="微软雅黑" panose="020B0503020204020204" pitchFamily="34" charset="-122"/>
                <a:ea typeface="微软雅黑" panose="020B0503020204020204" pitchFamily="34" charset="-122"/>
                <a:sym typeface="宋体" panose="02010600030101010101" pitchFamily="2" charset="-122"/>
              </a:rPr>
              <a:t>承诺。</a:t>
            </a:r>
          </a:p>
          <a:p>
            <a:pPr marL="342900" indent="-342900">
              <a:lnSpc>
                <a:spcPct val="170000"/>
              </a:lnSpc>
              <a:buClr>
                <a:srgbClr val="606060"/>
              </a:buClr>
              <a:buFont typeface="Wingdings" pitchFamily="2" charset="2"/>
              <a:buChar char="Ø"/>
            </a:pPr>
            <a:r>
              <a:rPr lang="en-US" altLang="zh-CN" dirty="0" smtClean="0">
                <a:latin typeface="微软雅黑" panose="020B0503020204020204" pitchFamily="34" charset="-122"/>
                <a:ea typeface="微软雅黑" panose="020B0503020204020204" pitchFamily="34" charset="-122"/>
                <a:sym typeface="宋体" panose="02010600030101010101" pitchFamily="2" charset="-122"/>
              </a:rPr>
              <a:t>《</a:t>
            </a:r>
            <a:r>
              <a:rPr lang="zh-CN" altLang="en-US" dirty="0" smtClean="0">
                <a:latin typeface="微软雅黑" panose="020B0503020204020204" pitchFamily="34" charset="-122"/>
                <a:ea typeface="微软雅黑" panose="020B0503020204020204" pitchFamily="34" charset="-122"/>
                <a:sym typeface="宋体" panose="02010600030101010101" pitchFamily="2" charset="-122"/>
              </a:rPr>
              <a:t>承诺函</a:t>
            </a:r>
            <a:r>
              <a:rPr lang="en-US" altLang="zh-CN" dirty="0" smtClean="0">
                <a:latin typeface="微软雅黑" panose="020B0503020204020204" pitchFamily="34" charset="-122"/>
                <a:ea typeface="微软雅黑" panose="020B0503020204020204" pitchFamily="34" charset="-122"/>
                <a:sym typeface="宋体" panose="02010600030101010101" pitchFamily="2" charset="-122"/>
              </a:rPr>
              <a:t>》</a:t>
            </a:r>
            <a:r>
              <a:rPr lang="zh-CN" altLang="en-US" dirty="0" smtClean="0">
                <a:latin typeface="微软雅黑" panose="020B0503020204020204" pitchFamily="34" charset="-122"/>
                <a:ea typeface="微软雅黑" panose="020B0503020204020204" pitchFamily="34" charset="-122"/>
                <a:sym typeface="宋体" panose="02010600030101010101" pitchFamily="2" charset="-122"/>
              </a:rPr>
              <a:t>填写不正确或不完整的，视为“知识产权存在争议”，按</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形式审查不合格</a:t>
            </a:r>
            <a:r>
              <a:rPr lang="zh-CN" altLang="en-US" dirty="0" smtClean="0">
                <a:latin typeface="微软雅黑" panose="020B0503020204020204" pitchFamily="34" charset="-122"/>
                <a:ea typeface="微软雅黑" panose="020B0503020204020204" pitchFamily="34" charset="-122"/>
                <a:sym typeface="宋体" panose="02010600030101010101" pitchFamily="2" charset="-122"/>
              </a:rPr>
              <a:t>处理。</a:t>
            </a:r>
            <a:endParaRPr lang="en-US" altLang="zh-CN" dirty="0" smtClean="0">
              <a:latin typeface="微软雅黑" panose="020B0503020204020204" pitchFamily="34" charset="-122"/>
              <a:ea typeface="微软雅黑" panose="020B0503020204020204" pitchFamily="34" charset="-122"/>
              <a:sym typeface="宋体" panose="02010600030101010101" pitchFamily="2" charset="-122"/>
            </a:endParaRPr>
          </a:p>
          <a:p>
            <a:pPr marL="457200" indent="-457200">
              <a:lnSpc>
                <a:spcPct val="150000"/>
              </a:lnSpc>
            </a:pPr>
            <a:endParaRPr lang="en-US" altLang="zh-CN" dirty="0" smtClean="0">
              <a:latin typeface="微软雅黑" pitchFamily="34" charset="-122"/>
              <a:ea typeface="微软雅黑" pitchFamily="34" charset="-122"/>
              <a:cs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流程图: 可选过程 37891"/>
          <p:cNvSpPr/>
          <p:nvPr/>
        </p:nvSpPr>
        <p:spPr>
          <a:xfrm>
            <a:off x="468313" y="-19049"/>
            <a:ext cx="6870700" cy="565151"/>
          </a:xfrm>
          <a:prstGeom prst="flowChartAlternateProcess">
            <a:avLst/>
          </a:prstGeom>
          <a:noFill/>
          <a:ln w="9525">
            <a:noFill/>
          </a:ln>
        </p:spPr>
        <p:txBody>
          <a:bodyPr anchor="b"/>
          <a:lstStyle/>
          <a:p>
            <a:endParaRPr lang="zh-CN" altLang="zh-CN" sz="2800" b="1">
              <a:solidFill>
                <a:schemeClr val="bg1"/>
              </a:solidFill>
              <a:latin typeface="Arial" panose="020B0604020202020204" pitchFamily="34" charset="0"/>
              <a:ea typeface="黑体" panose="02010609060101010101" charset="-122"/>
              <a:sym typeface="Arial" panose="020B0604020202020204" pitchFamily="34" charset="0"/>
            </a:endParaRPr>
          </a:p>
        </p:txBody>
      </p:sp>
      <p:sp>
        <p:nvSpPr>
          <p:cNvPr id="3" name="圆角矩形 2"/>
          <p:cNvSpPr/>
          <p:nvPr/>
        </p:nvSpPr>
        <p:spPr>
          <a:xfrm>
            <a:off x="1534795" y="1587500"/>
            <a:ext cx="7334250" cy="2438400"/>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endParaRPr lang="zh-CN" altLang="en-US" b="1" dirty="0">
              <a:solidFill>
                <a:srgbClr val="A50021"/>
              </a:solidFill>
              <a:latin typeface="宋体" panose="02010600030101010101" pitchFamily="2" charset="-122"/>
              <a:ea typeface="宋体" panose="02010600030101010101" pitchFamily="2" charset="-122"/>
              <a:sym typeface="Arial" panose="020B0604020202020204" pitchFamily="34" charset="0"/>
            </a:endParaRPr>
          </a:p>
          <a:p>
            <a:pPr>
              <a:lnSpc>
                <a:spcPct val="150000"/>
              </a:lnSpc>
              <a:buFont typeface="宋体" panose="02010600030101010101" pitchFamily="2" charset="-122"/>
              <a:buAutoNum type="circleNumDbPlain"/>
            </a:pP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完成人合作关系：  </a:t>
            </a:r>
            <a:endPar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第</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完成人</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XXX</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与第</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2</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3...6</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7</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完成人在</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2008</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年</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-2012</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年期间，在论文合著、共同立项等方面合作，合作成果包括论文</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3...</a:t>
            </a:r>
            <a:endParaRPr lang="zh-CN" altLang="en-US" dirty="0">
              <a:solidFill>
                <a:srgbClr val="002060"/>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buFont typeface="宋体" panose="02010600030101010101" pitchFamily="2" charset="-122"/>
              <a:buAutoNum type="circleNumDbPlain" startAt="2"/>
            </a:pP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完成单位合作</a:t>
            </a:r>
            <a:r>
              <a:rPr lang="zh-CN" altLang="en-US" dirty="0" smtClean="0">
                <a:solidFill>
                  <a:schemeClr val="tx1"/>
                </a:solidFill>
                <a:latin typeface="微软雅黑" panose="020B0503020204020204" pitchFamily="34" charset="-122"/>
                <a:ea typeface="微软雅黑" panose="020B0503020204020204" pitchFamily="34" charset="-122"/>
                <a:sym typeface="Arial" panose="020B0604020202020204" pitchFamily="34" charset="0"/>
              </a:rPr>
              <a:t>关系</a:t>
            </a:r>
            <a:r>
              <a:rPr lang="zh-CN" altLang="en-US" dirty="0" smtClean="0">
                <a:solidFill>
                  <a:schemeClr val="tx1"/>
                </a:solidFill>
                <a:latin typeface="微软雅黑" panose="020B0503020204020204" pitchFamily="34" charset="-122"/>
                <a:ea typeface="微软雅黑" panose="020B0503020204020204" pitchFamily="34" charset="-122"/>
                <a:sym typeface="Wingdings" panose="05000000000000000000" pitchFamily="2" charset="2"/>
              </a:rPr>
              <a:t>：</a:t>
            </a:r>
            <a:r>
              <a:rPr lang="zh-CN" altLang="en-US" dirty="0" smtClean="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Wingdings" panose="05000000000000000000" pitchFamily="2" charset="2"/>
              </a:rPr>
              <a:t>（科技进步奖</a:t>
            </a:r>
            <a:r>
              <a:rPr lang="zh-CN" altLang="en-US" dirty="0" smtClean="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Arial" panose="020B0604020202020204" pitchFamily="34" charset="0"/>
              </a:rPr>
              <a:t>）</a:t>
            </a:r>
            <a:endParaRPr lang="en-US" altLang="zh-CN" dirty="0">
              <a:solidFill>
                <a:srgbClr val="002060"/>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en-US" altLang="zh-CN" dirty="0">
                <a:solidFill>
                  <a:srgbClr val="002060"/>
                </a:solidFill>
                <a:latin typeface="微软雅黑" panose="020B0503020204020204" pitchFamily="34" charset="-122"/>
                <a:ea typeface="微软雅黑" panose="020B0503020204020204" pitchFamily="34" charset="-122"/>
                <a:sym typeface="Arial" panose="020B0604020202020204" pitchFamily="34" charset="0"/>
              </a:rPr>
              <a:t>  </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本项目第</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完成单位与</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XXX</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研究所于</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2008</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年联合承担了《</a:t>
            </a:r>
            <a:r>
              <a:rPr lang="en-US" altLang="zh-CN"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XXXX</a:t>
            </a:r>
            <a:r>
              <a:rPr lang="zh-CN" altLang="en-US"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》课题研究。</a:t>
            </a:r>
            <a:endParaRPr lang="zh-CN" altLang="en-US" dirty="0">
              <a:solidFill>
                <a:srgbClr val="002060"/>
              </a:solidFill>
              <a:latin typeface="微软雅黑" panose="020B0503020204020204" pitchFamily="34" charset="-122"/>
              <a:ea typeface="微软雅黑" panose="020B0503020204020204" pitchFamily="34" charset="-122"/>
              <a:sym typeface="Arial" panose="020B0604020202020204" pitchFamily="34" charset="0"/>
            </a:endParaRPr>
          </a:p>
          <a:p>
            <a:pPr algn="ctr"/>
            <a:endParaRPr lang="zh-CN" altLang="en-US" dirty="0"/>
          </a:p>
        </p:txBody>
      </p:sp>
      <p:sp>
        <p:nvSpPr>
          <p:cNvPr id="4" name="圆角矩形 3"/>
          <p:cNvSpPr/>
          <p:nvPr/>
        </p:nvSpPr>
        <p:spPr>
          <a:xfrm>
            <a:off x="468634" y="1708152"/>
            <a:ext cx="766445" cy="4472515"/>
          </a:xfrm>
          <a:prstGeom prst="roundRect">
            <a:avLst/>
          </a:prstGeom>
          <a:solidFill>
            <a:srgbClr val="D34C4C"/>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4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完成人、完成单位合作关系说明</a:t>
            </a:r>
          </a:p>
        </p:txBody>
      </p:sp>
      <p:pic>
        <p:nvPicPr>
          <p:cNvPr id="36866" name="图片 2"/>
          <p:cNvPicPr>
            <a:picLocks noChangeAspect="1"/>
          </p:cNvPicPr>
          <p:nvPr/>
        </p:nvPicPr>
        <p:blipFill>
          <a:blip r:embed="rId3" cstate="print"/>
          <a:stretch>
            <a:fillRect/>
          </a:stretch>
        </p:blipFill>
        <p:spPr>
          <a:xfrm>
            <a:off x="1729744" y="4126867"/>
            <a:ext cx="6969125" cy="2309495"/>
          </a:xfrm>
          <a:prstGeom prst="rect">
            <a:avLst/>
          </a:prstGeom>
          <a:noFill/>
          <a:ln w="9525">
            <a:noFill/>
          </a:ln>
        </p:spPr>
      </p:pic>
      <p:sp>
        <p:nvSpPr>
          <p:cNvPr id="9" name="文本框 8"/>
          <p:cNvSpPr txBox="1"/>
          <p:nvPr/>
        </p:nvSpPr>
        <p:spPr>
          <a:xfrm>
            <a:off x="4861564" y="6392545"/>
            <a:ext cx="706755" cy="369332"/>
          </a:xfrm>
          <a:prstGeom prst="rect">
            <a:avLst/>
          </a:prstGeom>
          <a:noFill/>
        </p:spPr>
        <p:txBody>
          <a:bodyPr wrap="square" rtlCol="0">
            <a:spAutoFit/>
          </a:bodyPr>
          <a:lstStyle/>
          <a:p>
            <a:r>
              <a:rPr lang="zh-CN" altLang="en-US" b="1" dirty="0">
                <a:solidFill>
                  <a:schemeClr val="tx1"/>
                </a:solidFill>
                <a:latin typeface="微软雅黑" panose="020B0503020204020204" pitchFamily="34" charset="-122"/>
                <a:ea typeface="微软雅黑" panose="020B0503020204020204" pitchFamily="34" charset="-122"/>
              </a:rPr>
              <a:t>模板</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80515" y="1094732"/>
            <a:ext cx="8042276" cy="1676402"/>
          </a:xfrm>
          <a:prstGeom prst="roundRect">
            <a:avLst/>
          </a:prstGeom>
          <a:noFill/>
          <a:ln>
            <a:no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400" b="1" dirty="0" smtClean="0">
                <a:solidFill>
                  <a:schemeClr val="tx1"/>
                </a:solidFill>
                <a:latin typeface="微软雅黑" panose="020B0503020204020204" pitchFamily="34" charset="-122"/>
                <a:ea typeface="微软雅黑" panose="020B0503020204020204" pitchFamily="34" charset="-122"/>
              </a:rPr>
              <a:t>成就和贡献</a:t>
            </a:r>
            <a:endParaRPr lang="en-US" altLang="zh-CN" sz="2400" dirty="0" smtClean="0">
              <a:solidFill>
                <a:schemeClr val="tx1"/>
              </a:solidFill>
              <a:latin typeface="微软雅黑" panose="020B0503020204020204" pitchFamily="34" charset="-122"/>
              <a:ea typeface="微软雅黑" panose="020B0503020204020204" pitchFamily="34" charset="-122"/>
            </a:endParaRPr>
          </a:p>
          <a:p>
            <a:pPr algn="l">
              <a:lnSpc>
                <a:spcPct val="150000"/>
              </a:lnSpc>
            </a:pPr>
            <a:r>
              <a:rPr lang="zh-CN" altLang="en-US" sz="2000" dirty="0" smtClean="0">
                <a:solidFill>
                  <a:schemeClr val="tx1"/>
                </a:solidFill>
                <a:latin typeface="微软雅黑" pitchFamily="34" charset="-122"/>
                <a:ea typeface="微软雅黑" pitchFamily="34" charset="-122"/>
              </a:rPr>
              <a:t>应将</a:t>
            </a:r>
            <a:r>
              <a:rPr lang="zh-CN" altLang="en-US" sz="2000" b="1" dirty="0" smtClean="0">
                <a:solidFill>
                  <a:srgbClr val="FF0000"/>
                </a:solidFill>
                <a:latin typeface="微软雅黑" pitchFamily="34" charset="-122"/>
                <a:ea typeface="微软雅黑" pitchFamily="34" charset="-122"/>
              </a:rPr>
              <a:t>近5年</a:t>
            </a:r>
            <a:r>
              <a:rPr lang="zh-CN" altLang="en-US" sz="2000" dirty="0" smtClean="0">
                <a:solidFill>
                  <a:schemeClr val="tx1"/>
                </a:solidFill>
                <a:latin typeface="微软雅黑" pitchFamily="34" charset="-122"/>
                <a:ea typeface="微软雅黑" pitchFamily="34" charset="-122"/>
              </a:rPr>
              <a:t>候选人主要工作和贡献单列成段表述，建议提纲：</a:t>
            </a:r>
          </a:p>
        </p:txBody>
      </p:sp>
      <p:sp>
        <p:nvSpPr>
          <p:cNvPr id="9" name="TextBox 8"/>
          <p:cNvSpPr txBox="1"/>
          <p:nvPr/>
        </p:nvSpPr>
        <p:spPr>
          <a:xfrm>
            <a:off x="567306" y="424818"/>
            <a:ext cx="7823200"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rPr>
              <a:t>突出贡献奖</a:t>
            </a:r>
            <a:endParaRPr lang="zh-CN" altLang="en-US" sz="3200" b="1" dirty="0" smtClean="0">
              <a:solidFill>
                <a:srgbClr val="FF0000"/>
              </a:solidFill>
              <a:latin typeface="微软雅黑" panose="020B0503020204020204" pitchFamily="34" charset="-122"/>
              <a:ea typeface="微软雅黑" panose="020B0503020204020204" pitchFamily="34" charset="-122"/>
              <a:sym typeface="+mn-ea"/>
            </a:endParaRPr>
          </a:p>
        </p:txBody>
      </p:sp>
      <p:sp>
        <p:nvSpPr>
          <p:cNvPr id="10" name="圆角矩形 9"/>
          <p:cNvSpPr/>
          <p:nvPr/>
        </p:nvSpPr>
        <p:spPr>
          <a:xfrm>
            <a:off x="253219" y="2405572"/>
            <a:ext cx="8736037" cy="43920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dirty="0" smtClean="0">
                <a:solidFill>
                  <a:schemeClr val="tx1"/>
                </a:solidFill>
                <a:latin typeface="微软雅黑" pitchFamily="34" charset="-122"/>
                <a:ea typeface="微软雅黑" pitchFamily="34" charset="-122"/>
                <a:sym typeface="+mn-ea"/>
              </a:rPr>
              <a:t>在当代科技前沿工作情况；</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buFont typeface="Wingdings" pitchFamily="2" charset="2"/>
              <a:buChar char="Ø"/>
            </a:pPr>
            <a:r>
              <a:rPr lang="zh-CN" altLang="zh-CN" dirty="0" smtClean="0">
                <a:solidFill>
                  <a:schemeClr val="tx1"/>
                </a:solidFill>
                <a:latin typeface="微软雅黑" pitchFamily="34" charset="-122"/>
                <a:ea typeface="微软雅黑" pitchFamily="34" charset="-122"/>
              </a:rPr>
              <a:t>在基础研究、应用基础研究方面取得的发现，对学科理论的丰富和拓展，对该学科突破性发展的推动，国内外同行评价情况，以及对科学技术发展和社会进步做出的贡献；</a:t>
            </a:r>
            <a:endParaRPr lang="zh-CN" altLang="en-US" dirty="0" smtClean="0">
              <a:solidFill>
                <a:schemeClr val="tx1"/>
              </a:solidFill>
              <a:latin typeface="微软雅黑" pitchFamily="34" charset="-122"/>
              <a:ea typeface="微软雅黑" pitchFamily="34" charset="-122"/>
              <a:sym typeface="+mn-ea"/>
            </a:endParaRPr>
          </a:p>
          <a:p>
            <a:pPr marL="342900" indent="-342900">
              <a:lnSpc>
                <a:spcPct val="170000"/>
              </a:lnSpc>
              <a:buFont typeface="Wingdings" pitchFamily="2" charset="2"/>
              <a:buChar char="Ø"/>
            </a:pPr>
            <a:r>
              <a:rPr lang="zh-CN" altLang="zh-CN" dirty="0" smtClean="0">
                <a:solidFill>
                  <a:schemeClr val="tx1"/>
                </a:solidFill>
                <a:latin typeface="微软雅黑" pitchFamily="34" charset="-122"/>
                <a:ea typeface="微软雅黑" pitchFamily="34" charset="-122"/>
              </a:rPr>
              <a:t>在科学技术创新中取得的技术发明，对成果转化和实现产业化的推动，对该领域技术的跨越发展和产业结构变革的促进，创造的经济效益或者社会效益，以及对促进经济、社会发展和保障国家安全做出的贡献；</a:t>
            </a:r>
            <a:endParaRPr lang="zh-CN" altLang="en-US" dirty="0" smtClean="0">
              <a:solidFill>
                <a:schemeClr val="tx1"/>
              </a:solidFill>
              <a:latin typeface="微软雅黑" pitchFamily="34" charset="-122"/>
              <a:ea typeface="微软雅黑" pitchFamily="34" charset="-122"/>
              <a:sym typeface="+mn-ea"/>
            </a:endParaRPr>
          </a:p>
          <a:p>
            <a:pPr marL="342900" indent="-342900">
              <a:lnSpc>
                <a:spcPct val="170000"/>
              </a:lnSpc>
              <a:buFont typeface="Wingdings" pitchFamily="2" charset="2"/>
              <a:buChar char="Ø"/>
            </a:pPr>
            <a:r>
              <a:rPr lang="zh-CN" altLang="en-US" dirty="0" smtClean="0">
                <a:solidFill>
                  <a:schemeClr val="tx1"/>
                </a:solidFill>
                <a:latin typeface="微软雅黑" pitchFamily="34" charset="-122"/>
                <a:ea typeface="微软雅黑" pitchFamily="34" charset="-122"/>
                <a:sym typeface="+mn-ea"/>
              </a:rPr>
              <a:t>科学道德、敬业精神，治学态度和学术作风；</a:t>
            </a:r>
          </a:p>
          <a:p>
            <a:pPr marL="342900" indent="-342900">
              <a:lnSpc>
                <a:spcPct val="170000"/>
              </a:lnSpc>
              <a:buFont typeface="Wingdings" pitchFamily="2" charset="2"/>
              <a:buChar char="Ø"/>
            </a:pPr>
            <a:r>
              <a:rPr lang="zh-CN" altLang="zh-CN" dirty="0" smtClean="0">
                <a:solidFill>
                  <a:schemeClr val="tx1"/>
                </a:solidFill>
                <a:latin typeface="微软雅黑" pitchFamily="34" charset="-122"/>
                <a:ea typeface="微软雅黑" pitchFamily="34" charset="-122"/>
              </a:rPr>
              <a:t>在教书育人、团队建设等方面的情况</a:t>
            </a:r>
            <a:r>
              <a:rPr lang="zh-CN" altLang="en-US" dirty="0" smtClean="0">
                <a:solidFill>
                  <a:schemeClr val="tx1"/>
                </a:solidFill>
                <a:latin typeface="微软雅黑" pitchFamily="34" charset="-122"/>
                <a:ea typeface="微软雅黑" pitchFamily="34" charset="-122"/>
              </a:rPr>
              <a:t>。</a:t>
            </a:r>
            <a:endParaRPr lang="zh-CN" altLang="en-US" dirty="0" smtClean="0">
              <a:solidFill>
                <a:schemeClr val="tx1"/>
              </a:solidFill>
              <a:latin typeface="微软雅黑" pitchFamily="34" charset="-122"/>
              <a:ea typeface="微软雅黑" pitchFamily="34" charset="-122"/>
              <a:sym typeface="+mn-ea"/>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239151" y="1267060"/>
            <a:ext cx="8620420" cy="1130300"/>
          </a:xfrm>
          <a:prstGeom prst="roundRect">
            <a:avLst/>
          </a:prstGeom>
          <a:noFill/>
          <a:ln>
            <a:no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400" b="1" dirty="0" smtClean="0">
                <a:solidFill>
                  <a:schemeClr val="tx1"/>
                </a:solidFill>
                <a:latin typeface="微软雅黑" panose="020B0503020204020204" pitchFamily="34" charset="-122"/>
                <a:ea typeface="微软雅黑" panose="020B0503020204020204" pitchFamily="34" charset="-122"/>
              </a:rPr>
              <a:t>重要科学发现</a:t>
            </a:r>
            <a:endParaRPr lang="zh-CN" altLang="en-US" sz="2400" dirty="0" smtClean="0">
              <a:solidFill>
                <a:schemeClr val="tx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57809" y="424818"/>
            <a:ext cx="8562633"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rPr>
              <a:t>自然科学奖</a:t>
            </a:r>
            <a:endParaRPr lang="zh-CN" altLang="en-US" sz="3200" b="1" dirty="0" smtClean="0">
              <a:solidFill>
                <a:srgbClr val="FF0000"/>
              </a:solidFill>
              <a:latin typeface="微软雅黑" panose="020B0503020204020204" pitchFamily="34" charset="-122"/>
              <a:ea typeface="微软雅黑" panose="020B0503020204020204" pitchFamily="34" charset="-122"/>
              <a:sym typeface="+mn-ea"/>
            </a:endParaRPr>
          </a:p>
        </p:txBody>
      </p:sp>
      <p:sp>
        <p:nvSpPr>
          <p:cNvPr id="10" name="圆角矩形 9"/>
          <p:cNvSpPr/>
          <p:nvPr/>
        </p:nvSpPr>
        <p:spPr>
          <a:xfrm>
            <a:off x="731520" y="2321169"/>
            <a:ext cx="7863840" cy="374943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应围绕</a:t>
            </a:r>
            <a:r>
              <a:rPr lang="zh-CN" altLang="en-US" b="1" dirty="0" smtClean="0">
                <a:solidFill>
                  <a:srgbClr val="FF0000"/>
                </a:solidFill>
                <a:latin typeface="微软雅黑" panose="020B0503020204020204" pitchFamily="34" charset="-122"/>
                <a:ea typeface="微软雅黑" panose="020B0503020204020204" pitchFamily="34" charset="-122"/>
                <a:sym typeface="+mn-ea"/>
              </a:rPr>
              <a:t>代表性论文、专著</a:t>
            </a:r>
            <a:r>
              <a:rPr lang="zh-CN" altLang="en-US" dirty="0" smtClean="0">
                <a:solidFill>
                  <a:schemeClr val="tx1"/>
                </a:solidFill>
                <a:latin typeface="微软雅黑" panose="020B0503020204020204" pitchFamily="34" charset="-122"/>
                <a:ea typeface="微软雅黑" panose="020B0503020204020204" pitchFamily="34" charset="-122"/>
                <a:sym typeface="+mn-ea"/>
              </a:rPr>
              <a:t>的核心内容，在</a:t>
            </a:r>
            <a:r>
              <a:rPr lang="zh-CN" altLang="en-US" b="1" dirty="0" smtClean="0">
                <a:solidFill>
                  <a:srgbClr val="FF0000"/>
                </a:solidFill>
                <a:latin typeface="微软雅黑" panose="020B0503020204020204" pitchFamily="34" charset="-122"/>
                <a:ea typeface="微软雅黑" panose="020B0503020204020204" pitchFamily="34" charset="-122"/>
                <a:sym typeface="+mn-ea"/>
              </a:rPr>
              <a:t>创造性</a:t>
            </a:r>
            <a:r>
              <a:rPr lang="zh-CN" altLang="en-US" dirty="0" smtClean="0">
                <a:solidFill>
                  <a:schemeClr val="tx1"/>
                </a:solidFill>
                <a:latin typeface="微软雅黑" panose="020B0503020204020204" pitchFamily="34" charset="-122"/>
                <a:ea typeface="微软雅黑" panose="020B0503020204020204" pitchFamily="34" charset="-122"/>
                <a:sym typeface="+mn-ea"/>
              </a:rPr>
              <a:t>方面归纳提炼；</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科学发现点</a:t>
            </a:r>
            <a:r>
              <a:rPr lang="zh-CN" altLang="en-US" b="1" dirty="0" smtClean="0">
                <a:solidFill>
                  <a:srgbClr val="FF0000"/>
                </a:solidFill>
                <a:latin typeface="微软雅黑" panose="020B0503020204020204" pitchFamily="34" charset="-122"/>
                <a:ea typeface="微软雅黑" panose="020B0503020204020204" pitchFamily="34" charset="-122"/>
                <a:sym typeface="+mn-ea"/>
              </a:rPr>
              <a:t>按重要程度排序</a:t>
            </a:r>
            <a:r>
              <a:rPr lang="zh-CN" altLang="en-US" dirty="0" smtClean="0">
                <a:solidFill>
                  <a:schemeClr val="tx1"/>
                </a:solidFill>
                <a:latin typeface="微软雅黑" panose="020B0503020204020204" pitchFamily="34" charset="-122"/>
                <a:ea typeface="微软雅黑" panose="020B0503020204020204" pitchFamily="34" charset="-122"/>
                <a:sym typeface="+mn-ea"/>
              </a:rPr>
              <a:t>，每项科学发现点在阐述前应首先说明所属的学科分类名称和支持其成立的代表性论文专著的附件序号等；</a:t>
            </a:r>
          </a:p>
          <a:p>
            <a:pPr marL="342900" indent="-342900">
              <a:lnSpc>
                <a:spcPct val="17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凡涉及实质研究内容的说明、论证及实验结果等，均应有相应论文专著或他人引文的支持。</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817374" y="1471241"/>
            <a:ext cx="7621270" cy="838199"/>
          </a:xfrm>
          <a:prstGeom prst="roundRect">
            <a:avLst/>
          </a:prstGeom>
          <a:noFill/>
          <a:ln>
            <a:no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400" b="1" dirty="0" smtClean="0">
                <a:solidFill>
                  <a:schemeClr val="tx1"/>
                </a:solidFill>
                <a:latin typeface="微软雅黑" panose="020B0503020204020204" pitchFamily="34" charset="-122"/>
                <a:ea typeface="微软雅黑" panose="020B0503020204020204" pitchFamily="34" charset="-122"/>
              </a:rPr>
              <a:t>主要技术发明</a:t>
            </a:r>
          </a:p>
        </p:txBody>
      </p:sp>
      <p:sp>
        <p:nvSpPr>
          <p:cNvPr id="9" name="TextBox 8"/>
          <p:cNvSpPr txBox="1"/>
          <p:nvPr/>
        </p:nvSpPr>
        <p:spPr>
          <a:xfrm>
            <a:off x="337010" y="424818"/>
            <a:ext cx="8604836"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rPr>
              <a:t>技术发明奖</a:t>
            </a:r>
            <a:endParaRPr lang="zh-CN" altLang="en-US" sz="3200" dirty="0" smtClean="0">
              <a:solidFill>
                <a:srgbClr val="FF0000"/>
              </a:solidFill>
              <a:latin typeface="微软雅黑" panose="020B0503020204020204" pitchFamily="34" charset="-122"/>
              <a:ea typeface="微软雅黑" panose="020B0503020204020204" pitchFamily="34" charset="-122"/>
              <a:sym typeface="+mn-ea"/>
            </a:endParaRPr>
          </a:p>
        </p:txBody>
      </p:sp>
      <p:sp>
        <p:nvSpPr>
          <p:cNvPr id="10" name="圆角矩形 9"/>
          <p:cNvSpPr/>
          <p:nvPr/>
        </p:nvSpPr>
        <p:spPr>
          <a:xfrm>
            <a:off x="670713" y="2552700"/>
            <a:ext cx="7731755" cy="3467100"/>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应以</a:t>
            </a:r>
            <a:r>
              <a:rPr lang="zh-CN" altLang="en-US" b="1" dirty="0" smtClean="0">
                <a:solidFill>
                  <a:srgbClr val="FF0000"/>
                </a:solidFill>
                <a:latin typeface="微软雅黑" panose="020B0503020204020204" pitchFamily="34" charset="-122"/>
                <a:ea typeface="微软雅黑" panose="020B0503020204020204" pitchFamily="34" charset="-122"/>
                <a:sym typeface="+mn-ea"/>
              </a:rPr>
              <a:t>核心知识产权证明</a:t>
            </a:r>
            <a:r>
              <a:rPr lang="zh-CN" altLang="en-US" dirty="0" smtClean="0">
                <a:solidFill>
                  <a:schemeClr val="tx1"/>
                </a:solidFill>
                <a:latin typeface="微软雅黑" panose="020B0503020204020204" pitchFamily="34" charset="-122"/>
                <a:ea typeface="微软雅黑" panose="020B0503020204020204" pitchFamily="34" charset="-122"/>
                <a:sym typeface="+mn-ea"/>
              </a:rPr>
              <a:t>为依据，客观、真实、准确地阐述项目的立项背景，前人没有的、具有创造性的关键技术，对比当前国内外同类技术的主要参数等；</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技术发明点</a:t>
            </a:r>
            <a:r>
              <a:rPr lang="zh-CN" altLang="en-US" b="1" dirty="0" smtClean="0">
                <a:solidFill>
                  <a:srgbClr val="FF0000"/>
                </a:solidFill>
                <a:latin typeface="微软雅黑" panose="020B0503020204020204" pitchFamily="34" charset="-122"/>
                <a:ea typeface="微软雅黑" panose="020B0503020204020204" pitchFamily="34" charset="-122"/>
                <a:sym typeface="+mn-ea"/>
              </a:rPr>
              <a:t>按重要程度排序</a:t>
            </a:r>
            <a:r>
              <a:rPr lang="zh-CN" altLang="en-US" dirty="0" smtClean="0">
                <a:solidFill>
                  <a:schemeClr val="tx1"/>
                </a:solidFill>
                <a:latin typeface="微软雅黑" panose="020B0503020204020204" pitchFamily="34" charset="-122"/>
                <a:ea typeface="微软雅黑" panose="020B0503020204020204" pitchFamily="34" charset="-122"/>
                <a:sym typeface="+mn-ea"/>
              </a:rPr>
              <a:t>。每项技术发明在阐述前应首先说明所属的学科分类名称和支持其成立的专利授权号等相关证明材料；</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Wingdings" pitchFamily="2" charset="2"/>
              <a:buChar char="Ø"/>
            </a:pPr>
            <a:r>
              <a:rPr lang="zh-CN" altLang="zh-CN" dirty="0" smtClean="0">
                <a:solidFill>
                  <a:schemeClr val="tx1"/>
                </a:solidFill>
                <a:latin typeface="微软雅黑" pitchFamily="34" charset="-122"/>
                <a:ea typeface="微软雅黑" pitchFamily="34" charset="-122"/>
              </a:rPr>
              <a:t>核心发明点必须取得授权的发明专利。</a:t>
            </a:r>
            <a:endParaRPr lang="zh-CN" altLang="en-US" dirty="0" smtClean="0">
              <a:solidFill>
                <a:schemeClr val="tx1"/>
              </a:solidFill>
              <a:latin typeface="微软雅黑" pitchFamily="34" charset="-122"/>
              <a:ea typeface="微软雅黑" pitchFamily="34" charset="-122"/>
              <a:sym typeface="+mn-ea"/>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257810" y="424816"/>
            <a:ext cx="782320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1.1 </a:t>
            </a:r>
            <a:r>
              <a:rPr lang="zh-CN" altLang="en-US" sz="3600" b="1" dirty="0" smtClean="0">
                <a:latin typeface="微软雅黑" panose="020B0503020204020204" pitchFamily="34" charset="-122"/>
                <a:ea typeface="微软雅黑" panose="020B0503020204020204" pitchFamily="34" charset="-122"/>
              </a:rPr>
              <a:t>奖项设置</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grpSp>
        <p:nvGrpSpPr>
          <p:cNvPr id="2" name="组合 6"/>
          <p:cNvGrpSpPr/>
          <p:nvPr/>
        </p:nvGrpSpPr>
        <p:grpSpPr bwMode="auto">
          <a:xfrm>
            <a:off x="2373611" y="3383836"/>
            <a:ext cx="4217857" cy="1492933"/>
            <a:chOff x="2611121" y="3279049"/>
            <a:chExt cx="3921758" cy="1388475"/>
          </a:xfrm>
        </p:grpSpPr>
        <p:cxnSp>
          <p:nvCxnSpPr>
            <p:cNvPr id="8" name="直接连接符 7"/>
            <p:cNvCxnSpPr/>
            <p:nvPr/>
          </p:nvCxnSpPr>
          <p:spPr>
            <a:xfrm rot="7560000">
              <a:off x="3097769" y="4026778"/>
              <a:ext cx="0" cy="973294"/>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7992000">
              <a:off x="3243842" y="3850438"/>
              <a:ext cx="0" cy="973294"/>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8424000">
              <a:off x="3411350" y="3693686"/>
              <a:ext cx="0" cy="973838"/>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8856000">
              <a:off x="3595530" y="3558650"/>
              <a:ext cx="0" cy="973839"/>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9288000">
              <a:off x="3795587" y="3449034"/>
              <a:ext cx="0" cy="973838"/>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9720000">
              <a:off x="4008347" y="3364836"/>
              <a:ext cx="0" cy="973839"/>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0152000">
              <a:off x="4230632" y="3307645"/>
              <a:ext cx="0" cy="973839"/>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0584000">
              <a:off x="4457681" y="3279049"/>
              <a:ext cx="0" cy="973839"/>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1016000">
              <a:off x="4686318" y="3279049"/>
              <a:ext cx="0" cy="973839"/>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1448000">
              <a:off x="4913368" y="3307645"/>
              <a:ext cx="0" cy="973839"/>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1880000">
              <a:off x="5135653" y="3364836"/>
              <a:ext cx="0" cy="973839"/>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2312000">
              <a:off x="5348413" y="3449034"/>
              <a:ext cx="0" cy="973838"/>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2744000">
              <a:off x="5548470" y="3558650"/>
              <a:ext cx="0" cy="973839"/>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3175999">
              <a:off x="5732650" y="3693686"/>
              <a:ext cx="0" cy="973838"/>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3608000">
              <a:off x="5900158" y="3850438"/>
              <a:ext cx="0" cy="973295"/>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4040000">
              <a:off x="6046231" y="4026778"/>
              <a:ext cx="0" cy="973295"/>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grpSp>
      <p:sp>
        <p:nvSpPr>
          <p:cNvPr id="25" name="文本框 21"/>
          <p:cNvSpPr txBox="1">
            <a:spLocks noChangeArrowheads="1"/>
          </p:cNvSpPr>
          <p:nvPr/>
        </p:nvSpPr>
        <p:spPr bwMode="auto">
          <a:xfrm>
            <a:off x="2959324" y="4757700"/>
            <a:ext cx="3046420" cy="5961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en-US" altLang="zh-CN" sz="2800" b="1" dirty="0" smtClean="0">
                <a:latin typeface="微软雅黑" panose="020B0503020204020204" pitchFamily="34" charset="-122"/>
                <a:ea typeface="微软雅黑" panose="020B0503020204020204" pitchFamily="34" charset="-122"/>
              </a:rPr>
              <a:t>5</a:t>
            </a:r>
            <a:r>
              <a:rPr lang="zh-CN" altLang="en-US" sz="2800" b="1" dirty="0" smtClean="0">
                <a:latin typeface="微软雅黑" panose="020B0503020204020204" pitchFamily="34" charset="-122"/>
                <a:ea typeface="微软雅黑" panose="020B0503020204020204" pitchFamily="34" charset="-122"/>
              </a:rPr>
              <a:t>类奖项</a:t>
            </a:r>
            <a:endParaRPr lang="zh-CN" altLang="en-US" sz="2800" b="1" dirty="0">
              <a:latin typeface="微软雅黑" panose="020B0503020204020204" pitchFamily="34" charset="-122"/>
              <a:ea typeface="微软雅黑" panose="020B0503020204020204" pitchFamily="34" charset="-122"/>
            </a:endParaRPr>
          </a:p>
        </p:txBody>
      </p:sp>
      <p:sp>
        <p:nvSpPr>
          <p:cNvPr id="26" name="椭圆 25"/>
          <p:cNvSpPr/>
          <p:nvPr/>
        </p:nvSpPr>
        <p:spPr>
          <a:xfrm>
            <a:off x="1972311" y="4038063"/>
            <a:ext cx="392756" cy="391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dirty="0">
              <a:solidFill>
                <a:schemeClr val="bg1"/>
              </a:solidFill>
            </a:endParaRPr>
          </a:p>
        </p:txBody>
      </p:sp>
      <p:sp>
        <p:nvSpPr>
          <p:cNvPr id="27" name="椭圆 26"/>
          <p:cNvSpPr/>
          <p:nvPr/>
        </p:nvSpPr>
        <p:spPr>
          <a:xfrm>
            <a:off x="2995185" y="3178857"/>
            <a:ext cx="391048" cy="3911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dirty="0">
              <a:solidFill>
                <a:schemeClr val="bg1"/>
              </a:solidFill>
            </a:endParaRPr>
          </a:p>
        </p:txBody>
      </p:sp>
      <p:sp>
        <p:nvSpPr>
          <p:cNvPr id="28" name="椭圆 27"/>
          <p:cNvSpPr/>
          <p:nvPr/>
        </p:nvSpPr>
        <p:spPr>
          <a:xfrm>
            <a:off x="4286156" y="2849183"/>
            <a:ext cx="392756" cy="3928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dirty="0">
              <a:solidFill>
                <a:schemeClr val="bg1"/>
              </a:solidFill>
            </a:endParaRPr>
          </a:p>
        </p:txBody>
      </p:sp>
      <p:sp>
        <p:nvSpPr>
          <p:cNvPr id="29" name="椭圆 28"/>
          <p:cNvSpPr/>
          <p:nvPr/>
        </p:nvSpPr>
        <p:spPr>
          <a:xfrm>
            <a:off x="5744476" y="3178857"/>
            <a:ext cx="392756" cy="3911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dirty="0">
              <a:solidFill>
                <a:schemeClr val="bg1"/>
              </a:solidFill>
            </a:endParaRPr>
          </a:p>
        </p:txBody>
      </p:sp>
      <p:sp>
        <p:nvSpPr>
          <p:cNvPr id="30" name="椭圆 29"/>
          <p:cNvSpPr/>
          <p:nvPr/>
        </p:nvSpPr>
        <p:spPr>
          <a:xfrm>
            <a:off x="6642692" y="3997067"/>
            <a:ext cx="392756" cy="3928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dirty="0">
              <a:solidFill>
                <a:schemeClr val="bg1"/>
              </a:solidFill>
            </a:endParaRPr>
          </a:p>
        </p:txBody>
      </p:sp>
      <p:sp>
        <p:nvSpPr>
          <p:cNvPr id="31" name="文本框 8"/>
          <p:cNvSpPr txBox="1"/>
          <p:nvPr/>
        </p:nvSpPr>
        <p:spPr>
          <a:xfrm>
            <a:off x="6505187" y="4444384"/>
            <a:ext cx="2163967"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smtClean="0">
                <a:latin typeface="微软雅黑" panose="020B0503020204020204" pitchFamily="34" charset="-122"/>
                <a:ea typeface="微软雅黑" panose="020B0503020204020204" pitchFamily="34" charset="-122"/>
              </a:rPr>
              <a:t>科技合作奖</a:t>
            </a:r>
            <a:endParaRPr lang="en-US" altLang="zh-CN" sz="2800" dirty="0">
              <a:latin typeface="微软雅黑" panose="020B0503020204020204" pitchFamily="34" charset="-122"/>
              <a:ea typeface="微软雅黑" panose="020B0503020204020204" pitchFamily="34" charset="-122"/>
            </a:endParaRPr>
          </a:p>
        </p:txBody>
      </p:sp>
      <p:sp>
        <p:nvSpPr>
          <p:cNvPr id="32" name="文本框 8"/>
          <p:cNvSpPr txBox="1"/>
          <p:nvPr/>
        </p:nvSpPr>
        <p:spPr>
          <a:xfrm>
            <a:off x="6197456" y="3107541"/>
            <a:ext cx="2163967"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smtClean="0">
                <a:latin typeface="微软雅黑" panose="020B0503020204020204" pitchFamily="34" charset="-122"/>
                <a:ea typeface="微软雅黑" panose="020B0503020204020204" pitchFamily="34" charset="-122"/>
              </a:rPr>
              <a:t>科技进步奖</a:t>
            </a:r>
            <a:endParaRPr lang="en-US" altLang="zh-CN" sz="2800" dirty="0">
              <a:latin typeface="微软雅黑" panose="020B0503020204020204" pitchFamily="34" charset="-122"/>
              <a:ea typeface="微软雅黑" panose="020B0503020204020204" pitchFamily="34" charset="-122"/>
            </a:endParaRPr>
          </a:p>
        </p:txBody>
      </p:sp>
      <p:sp>
        <p:nvSpPr>
          <p:cNvPr id="33" name="文本框 8"/>
          <p:cNvSpPr txBox="1"/>
          <p:nvPr/>
        </p:nvSpPr>
        <p:spPr>
          <a:xfrm>
            <a:off x="695427" y="3109510"/>
            <a:ext cx="2163967"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800" dirty="0" smtClean="0">
                <a:solidFill>
                  <a:srgbClr val="001132"/>
                </a:solidFill>
                <a:latin typeface="微软雅黑" panose="020B0503020204020204" pitchFamily="34" charset="-122"/>
                <a:ea typeface="微软雅黑" panose="020B0503020204020204" pitchFamily="34" charset="-122"/>
              </a:rPr>
              <a:t>自然科学奖</a:t>
            </a:r>
            <a:endParaRPr lang="en-US" altLang="zh-CN" sz="2800" dirty="0">
              <a:solidFill>
                <a:srgbClr val="001132"/>
              </a:solidFill>
              <a:latin typeface="微软雅黑" panose="020B0503020204020204" pitchFamily="34" charset="-122"/>
              <a:ea typeface="微软雅黑" panose="020B0503020204020204" pitchFamily="34" charset="-122"/>
            </a:endParaRPr>
          </a:p>
        </p:txBody>
      </p:sp>
      <p:sp>
        <p:nvSpPr>
          <p:cNvPr id="34" name="文本框 8"/>
          <p:cNvSpPr txBox="1"/>
          <p:nvPr/>
        </p:nvSpPr>
        <p:spPr>
          <a:xfrm>
            <a:off x="3410296" y="2254422"/>
            <a:ext cx="2163967"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dirty="0" smtClean="0">
                <a:latin typeface="微软雅黑" panose="020B0503020204020204" pitchFamily="34" charset="-122"/>
                <a:ea typeface="微软雅黑" panose="020B0503020204020204" pitchFamily="34" charset="-122"/>
              </a:rPr>
              <a:t>技术发明奖</a:t>
            </a:r>
            <a:endParaRPr lang="en-US" altLang="zh-CN" sz="2800" dirty="0">
              <a:latin typeface="微软雅黑" panose="020B0503020204020204" pitchFamily="34" charset="-122"/>
              <a:ea typeface="微软雅黑" panose="020B0503020204020204" pitchFamily="34" charset="-122"/>
            </a:endParaRPr>
          </a:p>
        </p:txBody>
      </p:sp>
      <p:sp>
        <p:nvSpPr>
          <p:cNvPr id="38" name="文本框 8"/>
          <p:cNvSpPr txBox="1"/>
          <p:nvPr/>
        </p:nvSpPr>
        <p:spPr>
          <a:xfrm>
            <a:off x="188402" y="4474674"/>
            <a:ext cx="2163967"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800" dirty="0" smtClean="0">
                <a:solidFill>
                  <a:srgbClr val="001132"/>
                </a:solidFill>
                <a:latin typeface="微软雅黑" panose="020B0503020204020204" pitchFamily="34" charset="-122"/>
                <a:ea typeface="微软雅黑" panose="020B0503020204020204" pitchFamily="34" charset="-122"/>
              </a:rPr>
              <a:t>突出贡献奖</a:t>
            </a:r>
            <a:endParaRPr lang="en-US" altLang="zh-CN" sz="2800" dirty="0">
              <a:solidFill>
                <a:srgbClr val="001132"/>
              </a:solidFill>
              <a:latin typeface="微软雅黑" panose="020B0503020204020204" pitchFamily="34" charset="-122"/>
              <a:ea typeface="微软雅黑" panose="020B0503020204020204" pitchFamily="34" charset="-122"/>
            </a:endParaRPr>
          </a:p>
        </p:txBody>
      </p:sp>
      <p:grpSp>
        <p:nvGrpSpPr>
          <p:cNvPr id="35" name="组合 32"/>
          <p:cNvGrpSpPr/>
          <p:nvPr/>
        </p:nvGrpSpPr>
        <p:grpSpPr>
          <a:xfrm>
            <a:off x="4272561" y="4174744"/>
            <a:ext cx="479040" cy="645627"/>
            <a:chOff x="8007663" y="2385654"/>
            <a:chExt cx="244137" cy="328934"/>
          </a:xfrm>
          <a:solidFill>
            <a:schemeClr val="accent1"/>
          </a:solidFill>
        </p:grpSpPr>
        <p:sp>
          <p:nvSpPr>
            <p:cNvPr id="39" name="Freeform 178"/>
            <p:cNvSpPr/>
            <p:nvPr/>
          </p:nvSpPr>
          <p:spPr bwMode="auto">
            <a:xfrm>
              <a:off x="8007663" y="2442189"/>
              <a:ext cx="244137" cy="272399"/>
            </a:xfrm>
            <a:custGeom>
              <a:avLst/>
              <a:gdLst>
                <a:gd name="T0" fmla="*/ 16 w 95"/>
                <a:gd name="T1" fmla="*/ 34 h 106"/>
                <a:gd name="T2" fmla="*/ 37 w 95"/>
                <a:gd name="T3" fmla="*/ 13 h 106"/>
                <a:gd name="T4" fmla="*/ 48 w 95"/>
                <a:gd name="T5" fmla="*/ 13 h 106"/>
                <a:gd name="T6" fmla="*/ 32 w 95"/>
                <a:gd name="T7" fmla="*/ 42 h 106"/>
                <a:gd name="T8" fmla="*/ 32 w 95"/>
                <a:gd name="T9" fmla="*/ 74 h 106"/>
                <a:gd name="T10" fmla="*/ 0 w 95"/>
                <a:gd name="T11" fmla="*/ 74 h 106"/>
                <a:gd name="T12" fmla="*/ 0 w 95"/>
                <a:gd name="T13" fmla="*/ 85 h 106"/>
                <a:gd name="T14" fmla="*/ 42 w 95"/>
                <a:gd name="T15" fmla="*/ 85 h 106"/>
                <a:gd name="T16" fmla="*/ 42 w 95"/>
                <a:gd name="T17" fmla="*/ 53 h 106"/>
                <a:gd name="T18" fmla="*/ 64 w 95"/>
                <a:gd name="T19" fmla="*/ 71 h 106"/>
                <a:gd name="T20" fmla="*/ 64 w 95"/>
                <a:gd name="T21" fmla="*/ 106 h 106"/>
                <a:gd name="T22" fmla="*/ 74 w 95"/>
                <a:gd name="T23" fmla="*/ 106 h 106"/>
                <a:gd name="T24" fmla="*/ 74 w 95"/>
                <a:gd name="T25" fmla="*/ 63 h 106"/>
                <a:gd name="T26" fmla="*/ 53 w 95"/>
                <a:gd name="T27" fmla="*/ 45 h 106"/>
                <a:gd name="T28" fmla="*/ 58 w 95"/>
                <a:gd name="T29" fmla="*/ 32 h 106"/>
                <a:gd name="T30" fmla="*/ 64 w 95"/>
                <a:gd name="T31" fmla="*/ 37 h 106"/>
                <a:gd name="T32" fmla="*/ 95 w 95"/>
                <a:gd name="T33" fmla="*/ 37 h 106"/>
                <a:gd name="T34" fmla="*/ 95 w 95"/>
                <a:gd name="T35" fmla="*/ 26 h 106"/>
                <a:gd name="T36" fmla="*/ 69 w 95"/>
                <a:gd name="T37" fmla="*/ 26 h 106"/>
                <a:gd name="T38" fmla="*/ 69 w 95"/>
                <a:gd name="T39" fmla="*/ 0 h 106"/>
                <a:gd name="T40" fmla="*/ 32 w 95"/>
                <a:gd name="T41" fmla="*/ 0 h 106"/>
                <a:gd name="T42" fmla="*/ 10 w 95"/>
                <a:gd name="T43" fmla="*/ 29 h 106"/>
                <a:gd name="T44" fmla="*/ 16 w 95"/>
                <a:gd name="T45" fmla="*/ 3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106">
                  <a:moveTo>
                    <a:pt x="16" y="34"/>
                  </a:moveTo>
                  <a:lnTo>
                    <a:pt x="37" y="13"/>
                  </a:lnTo>
                  <a:lnTo>
                    <a:pt x="48" y="13"/>
                  </a:lnTo>
                  <a:lnTo>
                    <a:pt x="32" y="42"/>
                  </a:lnTo>
                  <a:lnTo>
                    <a:pt x="32" y="74"/>
                  </a:lnTo>
                  <a:lnTo>
                    <a:pt x="0" y="74"/>
                  </a:lnTo>
                  <a:lnTo>
                    <a:pt x="0" y="85"/>
                  </a:lnTo>
                  <a:lnTo>
                    <a:pt x="42" y="85"/>
                  </a:lnTo>
                  <a:lnTo>
                    <a:pt x="42" y="53"/>
                  </a:lnTo>
                  <a:lnTo>
                    <a:pt x="64" y="71"/>
                  </a:lnTo>
                  <a:lnTo>
                    <a:pt x="64" y="106"/>
                  </a:lnTo>
                  <a:lnTo>
                    <a:pt x="74" y="106"/>
                  </a:lnTo>
                  <a:lnTo>
                    <a:pt x="74" y="63"/>
                  </a:lnTo>
                  <a:lnTo>
                    <a:pt x="53" y="45"/>
                  </a:lnTo>
                  <a:lnTo>
                    <a:pt x="58" y="32"/>
                  </a:lnTo>
                  <a:lnTo>
                    <a:pt x="64" y="37"/>
                  </a:lnTo>
                  <a:lnTo>
                    <a:pt x="95" y="37"/>
                  </a:lnTo>
                  <a:lnTo>
                    <a:pt x="95" y="26"/>
                  </a:lnTo>
                  <a:lnTo>
                    <a:pt x="69" y="26"/>
                  </a:lnTo>
                  <a:lnTo>
                    <a:pt x="69" y="0"/>
                  </a:lnTo>
                  <a:lnTo>
                    <a:pt x="32" y="0"/>
                  </a:lnTo>
                  <a:lnTo>
                    <a:pt x="10" y="29"/>
                  </a:lnTo>
                  <a:lnTo>
                    <a:pt x="16" y="34"/>
                  </a:ln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p>
          </p:txBody>
        </p:sp>
        <p:sp>
          <p:nvSpPr>
            <p:cNvPr id="40" name="Oval 179"/>
            <p:cNvSpPr>
              <a:spLocks noChangeArrowheads="1"/>
            </p:cNvSpPr>
            <p:nvPr/>
          </p:nvSpPr>
          <p:spPr bwMode="auto">
            <a:xfrm>
              <a:off x="8172135" y="2385654"/>
              <a:ext cx="53967" cy="56535"/>
            </a:xfrm>
            <a:prstGeom prst="ellipse">
              <a:avLst/>
            </a:pr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p>
          </p:txBody>
        </p:sp>
      </p:gr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829349" y="1471241"/>
            <a:ext cx="7621270" cy="838199"/>
          </a:xfrm>
          <a:prstGeom prst="roundRect">
            <a:avLst/>
          </a:prstGeom>
          <a:noFill/>
          <a:ln>
            <a:no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400" b="1" dirty="0" smtClean="0">
                <a:solidFill>
                  <a:schemeClr val="tx1"/>
                </a:solidFill>
                <a:latin typeface="微软雅黑" panose="020B0503020204020204" pitchFamily="34" charset="-122"/>
                <a:ea typeface="微软雅黑" panose="020B0503020204020204" pitchFamily="34" charset="-122"/>
              </a:rPr>
              <a:t>应用情况和效果</a:t>
            </a:r>
          </a:p>
        </p:txBody>
      </p:sp>
      <p:sp>
        <p:nvSpPr>
          <p:cNvPr id="10" name="圆角矩形 9"/>
          <p:cNvSpPr/>
          <p:nvPr/>
        </p:nvSpPr>
        <p:spPr>
          <a:xfrm>
            <a:off x="309489" y="2222695"/>
            <a:ext cx="8623496" cy="437505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dirty="0" smtClean="0">
                <a:solidFill>
                  <a:schemeClr val="tx1"/>
                </a:solidFill>
                <a:latin typeface="微软雅黑" pitchFamily="34" charset="-122"/>
                <a:ea typeface="微软雅黑" pitchFamily="34" charset="-122"/>
                <a:sym typeface="+mn-ea"/>
              </a:rPr>
              <a:t>应用情况：</a:t>
            </a:r>
            <a:r>
              <a:rPr lang="zh-CN" altLang="zh-CN" dirty="0" smtClean="0">
                <a:solidFill>
                  <a:schemeClr val="tx1"/>
                </a:solidFill>
                <a:latin typeface="微软雅黑" pitchFamily="34" charset="-122"/>
                <a:ea typeface="微软雅黑" pitchFamily="34" charset="-122"/>
              </a:rPr>
              <a:t>就本项目技术应用的对象及规模进行概述</a:t>
            </a:r>
            <a:r>
              <a:rPr lang="zh-CN" altLang="en-US" dirty="0" smtClean="0">
                <a:solidFill>
                  <a:schemeClr val="tx1"/>
                </a:solidFill>
                <a:latin typeface="微软雅黑" pitchFamily="34" charset="-122"/>
                <a:ea typeface="微软雅黑" pitchFamily="34" charset="-122"/>
              </a:rPr>
              <a:t>。</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buFont typeface="Wingdings" pitchFamily="2" charset="2"/>
              <a:buChar char="Ø"/>
            </a:pPr>
            <a:r>
              <a:rPr lang="zh-CN" altLang="en-US" dirty="0" smtClean="0">
                <a:solidFill>
                  <a:schemeClr val="tx1"/>
                </a:solidFill>
                <a:latin typeface="微软雅黑" pitchFamily="34" charset="-122"/>
                <a:ea typeface="微软雅黑" pitchFamily="34" charset="-122"/>
                <a:sym typeface="+mn-ea"/>
              </a:rPr>
              <a:t>主要应用单位情况表。</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buFont typeface="Wingdings" pitchFamily="2" charset="2"/>
              <a:buChar char="Ø"/>
            </a:pPr>
            <a:r>
              <a:rPr lang="zh-CN" altLang="en-US" dirty="0" smtClean="0">
                <a:solidFill>
                  <a:schemeClr val="tx1"/>
                </a:solidFill>
                <a:latin typeface="微软雅黑" pitchFamily="34" charset="-122"/>
                <a:ea typeface="微软雅黑" pitchFamily="34" charset="-122"/>
                <a:sym typeface="+mn-ea"/>
              </a:rPr>
              <a:t>应用效果：</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pPr>
            <a:r>
              <a:rPr lang="zh-CN" altLang="en-US" dirty="0" smtClean="0">
                <a:solidFill>
                  <a:schemeClr val="tx1"/>
                </a:solidFill>
                <a:latin typeface="微软雅黑" pitchFamily="34" charset="-122"/>
                <a:ea typeface="微软雅黑" pitchFamily="34" charset="-122"/>
                <a:sym typeface="+mn-ea"/>
              </a:rPr>
              <a:t>（</a:t>
            </a:r>
            <a:r>
              <a:rPr lang="en-US" altLang="zh-CN" dirty="0" smtClean="0">
                <a:solidFill>
                  <a:schemeClr val="tx1"/>
                </a:solidFill>
                <a:latin typeface="微软雅黑" pitchFamily="34" charset="-122"/>
                <a:ea typeface="微软雅黑" pitchFamily="34" charset="-122"/>
                <a:sym typeface="+mn-ea"/>
              </a:rPr>
              <a:t>1</a:t>
            </a:r>
            <a:r>
              <a:rPr lang="zh-CN" altLang="en-US" dirty="0" smtClean="0">
                <a:solidFill>
                  <a:schemeClr val="tx1"/>
                </a:solidFill>
                <a:latin typeface="微软雅黑" pitchFamily="34" charset="-122"/>
                <a:ea typeface="微软雅黑" pitchFamily="34" charset="-122"/>
                <a:sym typeface="+mn-ea"/>
              </a:rPr>
              <a:t>）</a:t>
            </a:r>
            <a:r>
              <a:rPr lang="zh-CN" altLang="zh-CN" dirty="0" smtClean="0">
                <a:solidFill>
                  <a:schemeClr val="tx1"/>
                </a:solidFill>
                <a:latin typeface="微软雅黑" pitchFamily="34" charset="-122"/>
                <a:ea typeface="微软雅黑" pitchFamily="34" charset="-122"/>
              </a:rPr>
              <a:t>根据行业领域特点填写应用效果。应说明本项目在解决行业技术问题、推动科学技术进步、保护自然资源和生态环境、保障国家和社会安全等方面所起的作用。</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pPr>
            <a:r>
              <a:rPr lang="zh-CN" altLang="en-US" dirty="0" smtClean="0">
                <a:solidFill>
                  <a:schemeClr val="tx1"/>
                </a:solidFill>
                <a:latin typeface="微软雅黑" pitchFamily="34" charset="-122"/>
                <a:ea typeface="微软雅黑" pitchFamily="34" charset="-122"/>
                <a:sym typeface="+mn-ea"/>
              </a:rPr>
              <a:t>（</a:t>
            </a:r>
            <a:r>
              <a:rPr lang="en-US" altLang="zh-CN" dirty="0" smtClean="0">
                <a:solidFill>
                  <a:schemeClr val="tx1"/>
                </a:solidFill>
                <a:latin typeface="微软雅黑" pitchFamily="34" charset="-122"/>
                <a:ea typeface="微软雅黑" pitchFamily="34" charset="-122"/>
                <a:sym typeface="+mn-ea"/>
              </a:rPr>
              <a:t>2</a:t>
            </a:r>
            <a:r>
              <a:rPr lang="zh-CN" altLang="en-US" dirty="0" smtClean="0">
                <a:solidFill>
                  <a:schemeClr val="tx1"/>
                </a:solidFill>
                <a:latin typeface="微软雅黑" pitchFamily="34" charset="-122"/>
                <a:ea typeface="微软雅黑" pitchFamily="34" charset="-122"/>
                <a:sym typeface="+mn-ea"/>
              </a:rPr>
              <a:t>）</a:t>
            </a:r>
            <a:r>
              <a:rPr lang="zh-CN" altLang="zh-CN" dirty="0" smtClean="0">
                <a:solidFill>
                  <a:schemeClr val="tx1"/>
                </a:solidFill>
                <a:latin typeface="微软雅黑" pitchFamily="34" charset="-122"/>
                <a:ea typeface="微软雅黑" pitchFamily="34" charset="-122"/>
              </a:rPr>
              <a:t>有经济效益的，介绍完成单位和“主要应用单位情况表”中所列单位近两年应用本项目技术所取得的经济效益情况。如技术合同收入</a:t>
            </a:r>
            <a:r>
              <a:rPr lang="zh-CN" altLang="en-US" dirty="0" smtClean="0">
                <a:solidFill>
                  <a:schemeClr val="tx1"/>
                </a:solidFill>
                <a:latin typeface="微软雅黑" pitchFamily="34" charset="-122"/>
                <a:ea typeface="微软雅黑" pitchFamily="34" charset="-122"/>
              </a:rPr>
              <a:t>、</a:t>
            </a:r>
            <a:r>
              <a:rPr lang="zh-CN" altLang="zh-CN" dirty="0" smtClean="0">
                <a:solidFill>
                  <a:schemeClr val="tx1"/>
                </a:solidFill>
                <a:latin typeface="微软雅黑" pitchFamily="34" charset="-122"/>
                <a:ea typeface="微软雅黑" pitchFamily="34" charset="-122"/>
              </a:rPr>
              <a:t>质量和效率提升情况</a:t>
            </a:r>
            <a:r>
              <a:rPr lang="zh-CN" altLang="en-US" dirty="0" smtClean="0">
                <a:solidFill>
                  <a:schemeClr val="tx1"/>
                </a:solidFill>
                <a:latin typeface="微软雅黑" pitchFamily="34" charset="-122"/>
                <a:ea typeface="微软雅黑" pitchFamily="34" charset="-122"/>
              </a:rPr>
              <a:t>、</a:t>
            </a:r>
            <a:r>
              <a:rPr lang="zh-CN" altLang="zh-CN" dirty="0" smtClean="0">
                <a:solidFill>
                  <a:schemeClr val="tx1"/>
                </a:solidFill>
                <a:latin typeface="微软雅黑" pitchFamily="34" charset="-122"/>
                <a:ea typeface="微软雅黑" pitchFamily="34" charset="-122"/>
              </a:rPr>
              <a:t>与项目技术应用有关的销售额，以及节约成本、降低能耗等情况。</a:t>
            </a:r>
            <a:endParaRPr lang="en-US" altLang="zh-CN" b="1" dirty="0" smtClean="0">
              <a:solidFill>
                <a:schemeClr val="tx1"/>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214461" y="1087504"/>
            <a:ext cx="8690388" cy="1168400"/>
          </a:xfrm>
          <a:prstGeom prst="roundRect">
            <a:avLst/>
          </a:prstGeom>
          <a:noFill/>
          <a:ln>
            <a:no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400" b="1" dirty="0" smtClean="0">
                <a:solidFill>
                  <a:schemeClr val="tx1"/>
                </a:solidFill>
                <a:latin typeface="微软雅黑" panose="020B0503020204020204" pitchFamily="34" charset="-122"/>
                <a:ea typeface="微软雅黑" panose="020B0503020204020204" pitchFamily="34" charset="-122"/>
              </a:rPr>
              <a:t>主要科技创新</a:t>
            </a:r>
          </a:p>
        </p:txBody>
      </p:sp>
      <p:sp>
        <p:nvSpPr>
          <p:cNvPr id="9" name="TextBox 8"/>
          <p:cNvSpPr txBox="1"/>
          <p:nvPr/>
        </p:nvSpPr>
        <p:spPr>
          <a:xfrm>
            <a:off x="257809" y="424818"/>
            <a:ext cx="8562633"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rPr>
              <a:t>科技进步奖</a:t>
            </a:r>
            <a:endParaRPr lang="zh-CN" altLang="en-US" sz="3200" b="1" dirty="0" smtClean="0">
              <a:solidFill>
                <a:srgbClr val="FF0000"/>
              </a:solidFill>
              <a:latin typeface="微软雅黑" panose="020B0503020204020204" pitchFamily="34" charset="-122"/>
              <a:ea typeface="微软雅黑" panose="020B0503020204020204" pitchFamily="34" charset="-122"/>
              <a:sym typeface="+mn-ea"/>
            </a:endParaRPr>
          </a:p>
        </p:txBody>
      </p:sp>
      <p:sp>
        <p:nvSpPr>
          <p:cNvPr id="10" name="圆角矩形 9"/>
          <p:cNvSpPr/>
          <p:nvPr/>
        </p:nvSpPr>
        <p:spPr>
          <a:xfrm>
            <a:off x="239150" y="1997612"/>
            <a:ext cx="8693834" cy="468454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Clr>
                <a:srgbClr val="606060"/>
              </a:buClr>
              <a:buFont typeface="Wingdings" pitchFamily="2" charset="2"/>
              <a:buChar char="Ø"/>
            </a:pPr>
            <a:r>
              <a:rPr lang="zh-CN" altLang="zh-CN" dirty="0" smtClean="0">
                <a:solidFill>
                  <a:schemeClr val="tx1"/>
                </a:solidFill>
                <a:latin typeface="微软雅黑" pitchFamily="34" charset="-122"/>
                <a:ea typeface="微软雅黑" pitchFamily="34" charset="-122"/>
              </a:rPr>
              <a:t>以</a:t>
            </a:r>
            <a:r>
              <a:rPr lang="zh-CN" altLang="zh-CN" b="1" dirty="0" smtClean="0">
                <a:solidFill>
                  <a:srgbClr val="FF0000"/>
                </a:solidFill>
                <a:latin typeface="微软雅黑" panose="020B0503020204020204" pitchFamily="34" charset="-122"/>
                <a:ea typeface="微软雅黑" panose="020B0503020204020204" pitchFamily="34" charset="-122"/>
                <a:sym typeface="+mn-ea"/>
              </a:rPr>
              <a:t>核心知识产权证明</a:t>
            </a:r>
            <a:r>
              <a:rPr lang="zh-CN" altLang="zh-CN" dirty="0" smtClean="0">
                <a:solidFill>
                  <a:schemeClr val="tx1"/>
                </a:solidFill>
                <a:latin typeface="微软雅黑" pitchFamily="34" charset="-122"/>
                <a:ea typeface="微软雅黑" pitchFamily="34" charset="-122"/>
              </a:rPr>
              <a:t>为依据，客观、准确、完整地阐述项目的立项背景，技术内容中具有创新性、创造性的关键技术，客观、详实地对比当前国内外同类技术的主要参数、效益及市场竞争力等。</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buClr>
                <a:srgbClr val="606060"/>
              </a:buClr>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科技创新点</a:t>
            </a:r>
            <a:r>
              <a:rPr lang="zh-CN" altLang="en-US" b="1" dirty="0" smtClean="0">
                <a:solidFill>
                  <a:srgbClr val="FF0000"/>
                </a:solidFill>
                <a:latin typeface="微软雅黑" panose="020B0503020204020204" pitchFamily="34" charset="-122"/>
                <a:ea typeface="微软雅黑" panose="020B0503020204020204" pitchFamily="34" charset="-122"/>
                <a:sym typeface="+mn-ea"/>
              </a:rPr>
              <a:t>按重要程度排序</a:t>
            </a:r>
            <a:r>
              <a:rPr lang="zh-CN" altLang="en-US" dirty="0" smtClean="0">
                <a:solidFill>
                  <a:schemeClr val="tx1"/>
                </a:solidFill>
                <a:latin typeface="微软雅黑" panose="020B0503020204020204" pitchFamily="34" charset="-122"/>
                <a:ea typeface="微软雅黑" panose="020B0503020204020204" pitchFamily="34" charset="-122"/>
                <a:sym typeface="+mn-ea"/>
              </a:rPr>
              <a:t>。每项科技创新在阐述前应首先说明所属的学科分类名称和支持其成立的专利授权号、论文等相关证明材料。</a:t>
            </a:r>
          </a:p>
          <a:p>
            <a:pPr marL="342900" indent="-342900">
              <a:lnSpc>
                <a:spcPct val="170000"/>
              </a:lnSpc>
              <a:buClr>
                <a:srgbClr val="606060"/>
              </a:buClr>
              <a:buFont typeface="Wingdings" pitchFamily="2" charset="2"/>
              <a:buChar char="Ø"/>
            </a:pPr>
            <a:r>
              <a:rPr lang="zh-CN" altLang="en-US" b="1" dirty="0" smtClean="0">
                <a:solidFill>
                  <a:srgbClr val="FF0000"/>
                </a:solidFill>
                <a:latin typeface="微软雅黑" panose="020B0503020204020204" pitchFamily="34" charset="-122"/>
                <a:ea typeface="微软雅黑" panose="020B0503020204020204" pitchFamily="34" charset="-122"/>
                <a:sym typeface="+mn-ea"/>
              </a:rPr>
              <a:t>经济效益显著的项目</a:t>
            </a:r>
            <a:r>
              <a:rPr lang="zh-CN" altLang="en-US" dirty="0" smtClean="0">
                <a:solidFill>
                  <a:schemeClr val="tx1"/>
                </a:solidFill>
                <a:latin typeface="微软雅黑" panose="020B0503020204020204" pitchFamily="34" charset="-122"/>
                <a:ea typeface="微软雅黑" panose="020B0503020204020204" pitchFamily="34" charset="-122"/>
                <a:sym typeface="+mn-ea"/>
              </a:rPr>
              <a:t>应突出关键技术或系统集成的创新性、市场竞争力、成果转化程度、所取得的经济效益，以及对行业技术进步、实现行业技术跨越的促进作用。</a:t>
            </a:r>
          </a:p>
          <a:p>
            <a:pPr marL="342900" indent="-342900">
              <a:lnSpc>
                <a:spcPct val="170000"/>
              </a:lnSpc>
              <a:buClr>
                <a:srgbClr val="606060"/>
              </a:buClr>
              <a:buFont typeface="Wingdings" pitchFamily="2" charset="2"/>
              <a:buChar char="Ø"/>
            </a:pPr>
            <a:r>
              <a:rPr lang="zh-CN" altLang="en-US" b="1" dirty="0" smtClean="0">
                <a:solidFill>
                  <a:srgbClr val="FF0000"/>
                </a:solidFill>
                <a:latin typeface="微软雅黑" panose="020B0503020204020204" pitchFamily="34" charset="-122"/>
                <a:ea typeface="微软雅黑" panose="020B0503020204020204" pitchFamily="34" charset="-122"/>
                <a:sym typeface="+mn-ea"/>
              </a:rPr>
              <a:t>社会公益显著的项目</a:t>
            </a:r>
            <a:r>
              <a:rPr lang="zh-CN" altLang="en-US" dirty="0" smtClean="0">
                <a:solidFill>
                  <a:schemeClr val="tx1"/>
                </a:solidFill>
                <a:latin typeface="微软雅黑" panose="020B0503020204020204" pitchFamily="34" charset="-122"/>
                <a:ea typeface="微软雅黑" panose="020B0503020204020204" pitchFamily="34" charset="-122"/>
                <a:sym typeface="+mn-ea"/>
              </a:rPr>
              <a:t>应突出关键技术或者系统集成的创新性、推广应用程度、所取得的社会效益，以及对科技发展和社会进步的意义。</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829349" y="1312841"/>
            <a:ext cx="7621270" cy="838199"/>
          </a:xfrm>
          <a:prstGeom prst="roundRect">
            <a:avLst/>
          </a:prstGeom>
          <a:noFill/>
          <a:ln>
            <a:no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400" b="1" dirty="0" smtClean="0">
                <a:solidFill>
                  <a:schemeClr val="tx1"/>
                </a:solidFill>
                <a:latin typeface="微软雅黑" panose="020B0503020204020204" pitchFamily="34" charset="-122"/>
                <a:ea typeface="微软雅黑" panose="020B0503020204020204" pitchFamily="34" charset="-122"/>
              </a:rPr>
              <a:t>应用情况和效益</a:t>
            </a:r>
          </a:p>
        </p:txBody>
      </p:sp>
      <p:sp>
        <p:nvSpPr>
          <p:cNvPr id="10" name="圆角矩形 9"/>
          <p:cNvSpPr/>
          <p:nvPr/>
        </p:nvSpPr>
        <p:spPr>
          <a:xfrm>
            <a:off x="259200" y="1958400"/>
            <a:ext cx="8572184" cy="486720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en-US" dirty="0" smtClean="0">
                <a:solidFill>
                  <a:schemeClr val="tx1"/>
                </a:solidFill>
                <a:latin typeface="微软雅黑" pitchFamily="34" charset="-122"/>
                <a:ea typeface="微软雅黑" pitchFamily="34" charset="-122"/>
                <a:sym typeface="+mn-ea"/>
              </a:rPr>
              <a:t>应用情况：</a:t>
            </a:r>
            <a:r>
              <a:rPr lang="zh-CN" altLang="zh-CN" dirty="0" smtClean="0">
                <a:solidFill>
                  <a:schemeClr val="tx1"/>
                </a:solidFill>
                <a:latin typeface="微软雅黑" pitchFamily="34" charset="-122"/>
                <a:ea typeface="微软雅黑" pitchFamily="34" charset="-122"/>
              </a:rPr>
              <a:t>就本项目技术应用的对象及规模进行概述</a:t>
            </a:r>
            <a:r>
              <a:rPr lang="zh-CN" altLang="en-US" dirty="0" smtClean="0">
                <a:solidFill>
                  <a:schemeClr val="tx1"/>
                </a:solidFill>
                <a:latin typeface="微软雅黑" pitchFamily="34" charset="-122"/>
                <a:ea typeface="微软雅黑" pitchFamily="34" charset="-122"/>
              </a:rPr>
              <a:t>。</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buFont typeface="Wingdings" pitchFamily="2" charset="2"/>
              <a:buChar char="Ø"/>
            </a:pPr>
            <a:r>
              <a:rPr lang="zh-CN" altLang="en-US" dirty="0" smtClean="0">
                <a:solidFill>
                  <a:schemeClr val="tx1"/>
                </a:solidFill>
                <a:latin typeface="微软雅黑" pitchFamily="34" charset="-122"/>
                <a:ea typeface="微软雅黑" pitchFamily="34" charset="-122"/>
                <a:sym typeface="+mn-ea"/>
              </a:rPr>
              <a:t>主要应用单位情况表。</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buFont typeface="Wingdings" pitchFamily="2" charset="2"/>
              <a:buChar char="Ø"/>
            </a:pPr>
            <a:r>
              <a:rPr lang="zh-CN" altLang="en-US" dirty="0" smtClean="0">
                <a:solidFill>
                  <a:schemeClr val="tx1"/>
                </a:solidFill>
                <a:latin typeface="微软雅黑" pitchFamily="34" charset="-122"/>
                <a:ea typeface="微软雅黑" pitchFamily="34" charset="-122"/>
                <a:sym typeface="+mn-ea"/>
              </a:rPr>
              <a:t>经济效益和社会效益：</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pPr>
            <a:r>
              <a:rPr lang="zh-CN" altLang="en-US" dirty="0" smtClean="0">
                <a:solidFill>
                  <a:schemeClr val="tx1"/>
                </a:solidFill>
                <a:latin typeface="微软雅黑" pitchFamily="34" charset="-122"/>
                <a:ea typeface="微软雅黑" pitchFamily="34" charset="-122"/>
                <a:sym typeface="+mn-ea"/>
              </a:rPr>
              <a:t>（</a:t>
            </a:r>
            <a:r>
              <a:rPr lang="en-US" altLang="zh-CN" dirty="0" smtClean="0">
                <a:solidFill>
                  <a:schemeClr val="tx1"/>
                </a:solidFill>
                <a:latin typeface="微软雅黑" pitchFamily="34" charset="-122"/>
                <a:ea typeface="微软雅黑" pitchFamily="34" charset="-122"/>
                <a:sym typeface="+mn-ea"/>
              </a:rPr>
              <a:t>1</a:t>
            </a:r>
            <a:r>
              <a:rPr lang="zh-CN" altLang="en-US" dirty="0" smtClean="0">
                <a:solidFill>
                  <a:schemeClr val="tx1"/>
                </a:solidFill>
                <a:latin typeface="微软雅黑" pitchFamily="34" charset="-122"/>
                <a:ea typeface="微软雅黑" pitchFamily="34" charset="-122"/>
                <a:sym typeface="+mn-ea"/>
              </a:rPr>
              <a:t>）经济效益：</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pPr>
            <a:r>
              <a:rPr lang="zh-CN" altLang="en-US" b="1" dirty="0" smtClean="0">
                <a:solidFill>
                  <a:srgbClr val="FF0000"/>
                </a:solidFill>
                <a:latin typeface="微软雅黑" pitchFamily="34" charset="-122"/>
                <a:ea typeface="微软雅黑" pitchFamily="34" charset="-122"/>
                <a:sym typeface="+mn-ea"/>
              </a:rPr>
              <a:t>完成单位的经济效益：</a:t>
            </a:r>
            <a:r>
              <a:rPr lang="zh-CN" altLang="en-US" dirty="0" smtClean="0">
                <a:solidFill>
                  <a:schemeClr val="tx1"/>
                </a:solidFill>
                <a:latin typeface="微软雅黑" pitchFamily="34" charset="-122"/>
                <a:ea typeface="微软雅黑" pitchFamily="34" charset="-122"/>
                <a:sym typeface="+mn-ea"/>
              </a:rPr>
              <a:t>技术的转让收入以及生产应用所产生的新增销售额和新增利润。</a:t>
            </a:r>
            <a:r>
              <a:rPr lang="zh-CN" altLang="en-US" b="1" dirty="0" smtClean="0">
                <a:solidFill>
                  <a:srgbClr val="FF0000"/>
                </a:solidFill>
                <a:latin typeface="微软雅黑" pitchFamily="34" charset="-122"/>
                <a:ea typeface="微软雅黑" pitchFamily="34" charset="-122"/>
                <a:sym typeface="+mn-ea"/>
              </a:rPr>
              <a:t>其他应用单位的经济效益：</a:t>
            </a:r>
            <a:r>
              <a:rPr lang="zh-CN" altLang="en-US" dirty="0" smtClean="0">
                <a:solidFill>
                  <a:schemeClr val="tx1"/>
                </a:solidFill>
                <a:latin typeface="微软雅黑" pitchFamily="34" charset="-122"/>
                <a:ea typeface="微软雅黑" pitchFamily="34" charset="-122"/>
              </a:rPr>
              <a:t>扣减技术应用前的产品或服务的销售基数，如果技术应用仅对相关产品或服务产生部分影响，需考虑技术应用的贡献率。</a:t>
            </a:r>
            <a:endParaRPr lang="en-US" altLang="zh-CN" dirty="0" smtClean="0">
              <a:solidFill>
                <a:schemeClr val="tx1"/>
              </a:solidFill>
              <a:latin typeface="微软雅黑" pitchFamily="34" charset="-122"/>
              <a:ea typeface="微软雅黑" pitchFamily="34" charset="-122"/>
              <a:sym typeface="+mn-ea"/>
            </a:endParaRPr>
          </a:p>
          <a:p>
            <a:pPr marL="342900" indent="-342900">
              <a:lnSpc>
                <a:spcPct val="170000"/>
              </a:lnSpc>
            </a:pPr>
            <a:r>
              <a:rPr lang="zh-CN" altLang="en-US" dirty="0" smtClean="0">
                <a:solidFill>
                  <a:schemeClr val="tx1"/>
                </a:solidFill>
                <a:latin typeface="微软雅黑" pitchFamily="34" charset="-122"/>
                <a:ea typeface="微软雅黑" pitchFamily="34" charset="-122"/>
                <a:sym typeface="+mn-ea"/>
              </a:rPr>
              <a:t>（</a:t>
            </a:r>
            <a:r>
              <a:rPr lang="en-US" altLang="zh-CN" dirty="0" smtClean="0">
                <a:solidFill>
                  <a:schemeClr val="tx1"/>
                </a:solidFill>
                <a:latin typeface="微软雅黑" pitchFamily="34" charset="-122"/>
                <a:ea typeface="微软雅黑" pitchFamily="34" charset="-122"/>
                <a:sym typeface="+mn-ea"/>
              </a:rPr>
              <a:t>2</a:t>
            </a:r>
            <a:r>
              <a:rPr lang="zh-CN" altLang="en-US" dirty="0" smtClean="0">
                <a:solidFill>
                  <a:schemeClr val="tx1"/>
                </a:solidFill>
                <a:latin typeface="微软雅黑" pitchFamily="34" charset="-122"/>
                <a:ea typeface="微软雅黑" pitchFamily="34" charset="-122"/>
                <a:sym typeface="+mn-ea"/>
              </a:rPr>
              <a:t>）社会效益：</a:t>
            </a:r>
            <a:r>
              <a:rPr lang="zh-CN" altLang="en-US" dirty="0" smtClean="0">
                <a:solidFill>
                  <a:schemeClr val="tx1"/>
                </a:solidFill>
                <a:latin typeface="微软雅黑" pitchFamily="34" charset="-122"/>
                <a:ea typeface="微软雅黑" pitchFamily="34" charset="-122"/>
              </a:rPr>
              <a:t>本项目在推动科学技术进步、保护自然资源和生态环境、保障国家和社会安全等方面所起的作用。</a:t>
            </a:r>
            <a:endParaRPr lang="en-US" altLang="zh-CN" b="1" dirty="0" smtClean="0">
              <a:solidFill>
                <a:schemeClr val="tx1"/>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23925" y="1329784"/>
            <a:ext cx="7587030" cy="1028702"/>
          </a:xfrm>
          <a:prstGeom prst="roundRect">
            <a:avLst/>
          </a:prstGeom>
          <a:noFill/>
          <a:ln>
            <a:no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200" b="1" dirty="0" smtClean="0">
                <a:solidFill>
                  <a:schemeClr val="tx1"/>
                </a:solidFill>
                <a:latin typeface="微软雅黑" panose="020B0503020204020204" pitchFamily="34" charset="-122"/>
                <a:ea typeface="微软雅黑" panose="020B0503020204020204" pitchFamily="34" charset="-122"/>
              </a:rPr>
              <a:t>对促进广东省科学技术事业做出的主要贡献</a:t>
            </a:r>
            <a:endParaRPr lang="zh-CN" altLang="en-US" sz="2000" dirty="0" smtClean="0">
              <a:solidFill>
                <a:schemeClr val="tx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57809" y="424818"/>
            <a:ext cx="8562633" cy="670120"/>
          </a:xfrm>
          <a:prstGeom prst="rect">
            <a:avLst/>
          </a:prstGeom>
          <a:noFill/>
        </p:spPr>
        <p:txBody>
          <a:bodyPr wrap="square" rtlCol="0">
            <a:spAutoFit/>
          </a:bodyPr>
          <a:lstStyle/>
          <a:p>
            <a:pPr algn="ctr">
              <a:lnSpc>
                <a:spcPct val="130000"/>
              </a:lnSpc>
            </a:pPr>
            <a:r>
              <a:rPr lang="zh-CN" altLang="en-US" sz="3200" b="1" dirty="0" smtClean="0">
                <a:latin typeface="微软雅黑" panose="020B0503020204020204" pitchFamily="34" charset="-122"/>
                <a:ea typeface="微软雅黑" panose="020B0503020204020204" pitchFamily="34" charset="-122"/>
              </a:rPr>
              <a:t>科技合作奖</a:t>
            </a:r>
            <a:endParaRPr lang="zh-CN" altLang="en-US" sz="3200" b="1" dirty="0" smtClean="0">
              <a:solidFill>
                <a:srgbClr val="FF0000"/>
              </a:solidFill>
              <a:latin typeface="微软雅黑" panose="020B0503020204020204" pitchFamily="34" charset="-122"/>
              <a:ea typeface="微软雅黑" panose="020B0503020204020204" pitchFamily="34" charset="-122"/>
              <a:sym typeface="+mn-ea"/>
            </a:endParaRPr>
          </a:p>
        </p:txBody>
      </p:sp>
      <p:sp>
        <p:nvSpPr>
          <p:cNvPr id="10" name="圆角矩形 9"/>
          <p:cNvSpPr/>
          <p:nvPr/>
        </p:nvSpPr>
        <p:spPr>
          <a:xfrm>
            <a:off x="379827" y="2236763"/>
            <a:ext cx="8553157" cy="444539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候选人或候选组织在与我省个人或者组织合作研究、开发等方面取得的重大科技成果，对我省经济与社会发展所起到的重要推动作用，以及所取得的显著的经济效益和社会效益；</a:t>
            </a:r>
            <a:endParaRPr lang="zh-CN" altLang="en-US"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sym typeface="+mn-ea"/>
              </a:rPr>
              <a:t>向我省的个人或者组织传授先进科学技术、培养人才所做的重要贡献；</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促进我省科技交流与合作所做出的重要贡献；</a:t>
            </a:r>
            <a:endParaRPr lang="en-US" altLang="zh-CN" dirty="0" smtClean="0">
              <a:solidFill>
                <a:schemeClr val="tx1"/>
              </a:solidFill>
              <a:latin typeface="微软雅黑" panose="020B0503020204020204" pitchFamily="34" charset="-122"/>
              <a:ea typeface="微软雅黑" panose="020B0503020204020204" pitchFamily="34" charset="-122"/>
              <a:sym typeface="+mn-ea"/>
            </a:endParaRPr>
          </a:p>
          <a:p>
            <a:pPr marL="342900" indent="-342900">
              <a:lnSpc>
                <a:spcPct val="17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sym typeface="+mn-ea"/>
              </a:rPr>
              <a:t>要对候选人与中方合作项目投入研究经费、合办研发机构、促成国际学术会议、联合发表论文著作、联合申请专利以及提出建议被采纳等产出情况进行量化表述。</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6"/>
          <p:cNvGrpSpPr>
            <a:grpSpLocks noChangeAspect="1"/>
          </p:cNvGrpSpPr>
          <p:nvPr/>
        </p:nvGrpSpPr>
        <p:grpSpPr>
          <a:xfrm>
            <a:off x="576000" y="3129389"/>
            <a:ext cx="1784909" cy="1784909"/>
            <a:chOff x="575056" y="2871788"/>
            <a:chExt cx="1487424" cy="1487424"/>
          </a:xfrm>
          <a:solidFill>
            <a:schemeClr val="accent1"/>
          </a:solidFill>
        </p:grpSpPr>
        <p:sp>
          <p:nvSpPr>
            <p:cNvPr id="7" name="椭圆 6"/>
            <p:cNvSpPr/>
            <p:nvPr/>
          </p:nvSpPr>
          <p:spPr>
            <a:xfrm>
              <a:off x="575056" y="2871788"/>
              <a:ext cx="1487424" cy="148742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extBox 7"/>
            <p:cNvSpPr txBox="1"/>
            <p:nvPr/>
          </p:nvSpPr>
          <p:spPr>
            <a:xfrm>
              <a:off x="665316" y="3266015"/>
              <a:ext cx="1308691" cy="692497"/>
            </a:xfrm>
            <a:prstGeom prst="rect">
              <a:avLst/>
            </a:prstGeom>
            <a:noFill/>
          </p:spPr>
          <p:txBody>
            <a:bodyPr wrap="square" rtlCol="0">
              <a:spAutoFit/>
            </a:bodyPr>
            <a:lstStyle/>
            <a:p>
              <a:pPr algn="ctr"/>
              <a:r>
                <a:rPr lang="zh-CN" altLang="en-US" sz="2400" b="1" dirty="0" smtClean="0">
                  <a:solidFill>
                    <a:schemeClr val="bg1"/>
                  </a:solidFill>
                  <a:latin typeface="微软雅黑" pitchFamily="34" charset="-122"/>
                  <a:ea typeface="微软雅黑" pitchFamily="34" charset="-122"/>
                </a:rPr>
                <a:t>代表性</a:t>
              </a:r>
              <a:endParaRPr lang="en-US" altLang="zh-CN" sz="2400" b="1" dirty="0" smtClean="0">
                <a:solidFill>
                  <a:schemeClr val="bg1"/>
                </a:solidFill>
                <a:latin typeface="微软雅黑" pitchFamily="34" charset="-122"/>
                <a:ea typeface="微软雅黑" pitchFamily="34" charset="-122"/>
              </a:endParaRPr>
            </a:p>
            <a:p>
              <a:pPr algn="ctr"/>
              <a:r>
                <a:rPr lang="zh-CN" altLang="en-US" sz="2400" b="1" dirty="0" smtClean="0">
                  <a:solidFill>
                    <a:schemeClr val="bg1"/>
                  </a:solidFill>
                  <a:latin typeface="微软雅黑" pitchFamily="34" charset="-122"/>
                  <a:ea typeface="微软雅黑" pitchFamily="34" charset="-122"/>
                </a:rPr>
                <a:t>论文专著</a:t>
              </a:r>
            </a:p>
          </p:txBody>
        </p:sp>
      </p:grpSp>
      <p:sp>
        <p:nvSpPr>
          <p:cNvPr id="10" name="圆角矩形 9"/>
          <p:cNvSpPr/>
          <p:nvPr/>
        </p:nvSpPr>
        <p:spPr>
          <a:xfrm>
            <a:off x="2654301" y="1917700"/>
            <a:ext cx="6045199" cy="4406899"/>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Clr>
                <a:srgbClr val="606060"/>
              </a:buClr>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mn-ea"/>
              </a:rPr>
              <a:t>所列论文、专著应在国内为主完成，署名的第一单位必须为</a:t>
            </a:r>
            <a:r>
              <a:rPr lang="zh-CN" altLang="en-US" b="1" dirty="0" smtClean="0">
                <a:solidFill>
                  <a:srgbClr val="FF0000"/>
                </a:solidFill>
                <a:latin typeface="微软雅黑" panose="020B0503020204020204" pitchFamily="34" charset="-122"/>
                <a:ea typeface="微软雅黑" panose="020B0503020204020204" pitchFamily="34" charset="-122"/>
                <a:sym typeface="+mn-ea"/>
              </a:rPr>
              <a:t>国内单位</a:t>
            </a:r>
            <a:r>
              <a:rPr lang="zh-CN" altLang="en-US" b="1" dirty="0" smtClean="0">
                <a:solidFill>
                  <a:schemeClr val="tx1"/>
                </a:solidFill>
                <a:latin typeface="微软雅黑" panose="020B0503020204020204" pitchFamily="34" charset="-122"/>
                <a:ea typeface="微软雅黑" panose="020B0503020204020204" pitchFamily="34" charset="-122"/>
                <a:sym typeface="+mn-ea"/>
              </a:rPr>
              <a:t>；</a:t>
            </a:r>
            <a:endParaRPr lang="en-US" altLang="zh-CN"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endParaRPr>
          </a:p>
          <a:p>
            <a:pPr marL="342900" indent="-342900">
              <a:lnSpc>
                <a:spcPct val="170000"/>
              </a:lnSpc>
              <a:buClr>
                <a:srgbClr val="606060"/>
              </a:buClr>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按重要程度排序，鼓励发表在国内期刊的论文或国内出版的专著列为代表性论文、专著；</a:t>
            </a:r>
            <a:endParaRPr lang="en-US" altLang="zh-CN"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endParaRPr>
          </a:p>
          <a:p>
            <a:pPr marL="342900" indent="-342900">
              <a:lnSpc>
                <a:spcPct val="170000"/>
              </a:lnSpc>
              <a:buClr>
                <a:srgbClr val="606060"/>
              </a:buClr>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自然科学奖项目所列代表性论文、专著应公开发表</a:t>
            </a:r>
            <a:r>
              <a:rPr lang="en-US" altLang="zh-CN"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2</a:t>
            </a: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年以上（即</a:t>
            </a:r>
            <a:r>
              <a:rPr lang="en-US" altLang="zh-CN"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2017</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en-US" altLang="zh-CN"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5</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月</a:t>
            </a:r>
            <a:r>
              <a:rPr lang="en-US" altLang="zh-CN"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31</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日</a:t>
            </a: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前）；</a:t>
            </a:r>
            <a:endParaRPr lang="en-US" altLang="zh-CN"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endParaRPr>
          </a:p>
          <a:p>
            <a:pPr marL="342900" indent="-342900">
              <a:lnSpc>
                <a:spcPct val="170000"/>
              </a:lnSpc>
              <a:buClr>
                <a:srgbClr val="606060"/>
              </a:buClr>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技术发明奖、科技进步奖所列代表性论文、专著发表日期应在</a:t>
            </a:r>
            <a:r>
              <a:rPr lang="en-US" altLang="zh-CN"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2019</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en-US" altLang="zh-CN"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5</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月</a:t>
            </a:r>
            <a:r>
              <a:rPr lang="en-US" altLang="zh-CN"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31</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日</a:t>
            </a: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之前。</a:t>
            </a:r>
            <a:endParaRPr lang="en-US" altLang="zh-CN"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 name="TextBox 5"/>
          <p:cNvSpPr txBox="1"/>
          <p:nvPr/>
        </p:nvSpPr>
        <p:spPr>
          <a:xfrm>
            <a:off x="257810" y="424818"/>
            <a:ext cx="782320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3.4 </a:t>
            </a:r>
            <a:r>
              <a:rPr lang="zh-CN" altLang="en-US" sz="3600" b="1" dirty="0" smtClean="0">
                <a:latin typeface="微软雅黑" panose="020B0503020204020204" pitchFamily="34" charset="-122"/>
                <a:ea typeface="微软雅黑" panose="020B0503020204020204" pitchFamily="34" charset="-122"/>
              </a:rPr>
              <a:t>附件要求</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流程图: 可选过程 37891"/>
          <p:cNvSpPr/>
          <p:nvPr/>
        </p:nvSpPr>
        <p:spPr>
          <a:xfrm>
            <a:off x="468313" y="-19049"/>
            <a:ext cx="6870700" cy="565151"/>
          </a:xfrm>
          <a:prstGeom prst="flowChartAlternateProcess">
            <a:avLst/>
          </a:prstGeom>
          <a:noFill/>
          <a:ln w="9525">
            <a:noFill/>
          </a:ln>
        </p:spPr>
        <p:txBody>
          <a:bodyPr anchor="b"/>
          <a:lstStyle/>
          <a:p>
            <a:endParaRPr lang="zh-CN" altLang="zh-CN" sz="2800" b="1">
              <a:solidFill>
                <a:schemeClr val="bg1"/>
              </a:solidFill>
              <a:latin typeface="Arial" panose="020B0604020202020204" pitchFamily="34" charset="0"/>
              <a:ea typeface="黑体" panose="02010609060101010101" charset="-122"/>
              <a:sym typeface="Arial" panose="020B0604020202020204" pitchFamily="34" charset="0"/>
            </a:endParaRPr>
          </a:p>
        </p:txBody>
      </p:sp>
      <p:sp>
        <p:nvSpPr>
          <p:cNvPr id="4" name="圆角矩形 3"/>
          <p:cNvSpPr/>
          <p:nvPr/>
        </p:nvSpPr>
        <p:spPr>
          <a:xfrm>
            <a:off x="2789555" y="2571501"/>
            <a:ext cx="6027186" cy="3044499"/>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Clr>
                <a:srgbClr val="606060"/>
              </a:buClr>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全部</a:t>
            </a:r>
            <a:r>
              <a:rPr lang="zh-CN" altLang="en-US"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已获得</a:t>
            </a: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授权或已发布；</a:t>
            </a:r>
            <a:endParaRPr lang="en-US" altLang="zh-CN"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endParaRPr>
          </a:p>
          <a:p>
            <a:pPr marL="342900" indent="-342900">
              <a:lnSpc>
                <a:spcPct val="170000"/>
              </a:lnSpc>
              <a:buClr>
                <a:srgbClr val="606060"/>
              </a:buClr>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mn-ea"/>
              </a:rPr>
              <a:t>知识产权应归国内所有；</a:t>
            </a:r>
            <a:endParaRPr lang="zh-CN" altLang="en-US" dirty="0">
              <a:solidFill>
                <a:schemeClr val="tx1"/>
              </a:solidFill>
              <a:latin typeface="微软雅黑" panose="020B0503020204020204" pitchFamily="34" charset="-122"/>
              <a:ea typeface="微软雅黑" panose="020B0503020204020204" pitchFamily="34" charset="-122"/>
              <a:sym typeface="宋体" panose="02010600030101010101" pitchFamily="2" charset="-122"/>
            </a:endParaRPr>
          </a:p>
          <a:p>
            <a:pPr marL="342900" indent="-342900">
              <a:lnSpc>
                <a:spcPct val="170000"/>
              </a:lnSpc>
              <a:buClr>
                <a:srgbClr val="606060"/>
              </a:buClr>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所列知识产权授权日期、标准规范发布日期应在</a:t>
            </a:r>
            <a:r>
              <a:rPr lang="en-US" altLang="zh-CN"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2019 </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en-US" altLang="zh-CN"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5 </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月</a:t>
            </a:r>
            <a:r>
              <a:rPr lang="en-US" altLang="zh-CN"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31 </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日</a:t>
            </a: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之前</a:t>
            </a:r>
            <a:r>
              <a:rPr lang="en-US" altLang="zh-CN"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a:t>
            </a:r>
          </a:p>
          <a:p>
            <a:pPr marL="342900" indent="-342900">
              <a:lnSpc>
                <a:spcPct val="170000"/>
              </a:lnSpc>
              <a:buClr>
                <a:srgbClr val="606060"/>
              </a:buClr>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知识产权不曾用于其他年度省科技奖获奖项目提名。</a:t>
            </a:r>
            <a:endParaRPr lang="zh-CN" altLang="en-US" dirty="0">
              <a:solidFill>
                <a:schemeClr val="tx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7" name="组合 56"/>
          <p:cNvGrpSpPr>
            <a:grpSpLocks noChangeAspect="1"/>
          </p:cNvGrpSpPr>
          <p:nvPr/>
        </p:nvGrpSpPr>
        <p:grpSpPr>
          <a:xfrm>
            <a:off x="576000" y="3158189"/>
            <a:ext cx="1784909" cy="1784909"/>
            <a:chOff x="575056" y="2871788"/>
            <a:chExt cx="1487424" cy="1487424"/>
          </a:xfrm>
          <a:solidFill>
            <a:schemeClr val="accent1"/>
          </a:solidFill>
        </p:grpSpPr>
        <p:sp>
          <p:nvSpPr>
            <p:cNvPr id="8" name="椭圆 7"/>
            <p:cNvSpPr/>
            <p:nvPr/>
          </p:nvSpPr>
          <p:spPr>
            <a:xfrm>
              <a:off x="575056" y="2871788"/>
              <a:ext cx="1487424" cy="148742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TextBox 9"/>
            <p:cNvSpPr txBox="1"/>
            <p:nvPr/>
          </p:nvSpPr>
          <p:spPr>
            <a:xfrm>
              <a:off x="713316" y="3266015"/>
              <a:ext cx="1308691" cy="692497"/>
            </a:xfrm>
            <a:prstGeom prst="rect">
              <a:avLst/>
            </a:prstGeom>
            <a:noFill/>
          </p:spPr>
          <p:txBody>
            <a:bodyPr wrap="square" rtlCol="0">
              <a:spAutoFit/>
            </a:bodyPr>
            <a:lstStyle/>
            <a:p>
              <a:r>
                <a:rPr lang="zh-CN" altLang="en-US" sz="2400" b="1" dirty="0" smtClean="0">
                  <a:solidFill>
                    <a:schemeClr val="bg1"/>
                  </a:solidFill>
                  <a:latin typeface="微软雅黑" pitchFamily="34" charset="-122"/>
                  <a:ea typeface="微软雅黑" pitchFamily="34" charset="-122"/>
                </a:rPr>
                <a:t>知识产权标准规范</a:t>
              </a:r>
            </a:p>
          </p:txBody>
        </p:sp>
      </p:gr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6"/>
          <p:cNvGrpSpPr>
            <a:grpSpLocks noChangeAspect="1"/>
          </p:cNvGrpSpPr>
          <p:nvPr/>
        </p:nvGrpSpPr>
        <p:grpSpPr>
          <a:xfrm>
            <a:off x="504000" y="3078989"/>
            <a:ext cx="1784909" cy="1784909"/>
            <a:chOff x="575056" y="2871788"/>
            <a:chExt cx="1487424" cy="1487424"/>
          </a:xfrm>
          <a:solidFill>
            <a:schemeClr val="accent1"/>
          </a:solidFill>
        </p:grpSpPr>
        <p:sp>
          <p:nvSpPr>
            <p:cNvPr id="7" name="椭圆 6"/>
            <p:cNvSpPr/>
            <p:nvPr/>
          </p:nvSpPr>
          <p:spPr>
            <a:xfrm>
              <a:off x="575056" y="2871788"/>
              <a:ext cx="1487424" cy="148742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extBox 7"/>
            <p:cNvSpPr txBox="1"/>
            <p:nvPr/>
          </p:nvSpPr>
          <p:spPr>
            <a:xfrm>
              <a:off x="670983" y="3297765"/>
              <a:ext cx="1308691" cy="692497"/>
            </a:xfrm>
            <a:prstGeom prst="rect">
              <a:avLst/>
            </a:prstGeom>
            <a:noFill/>
          </p:spPr>
          <p:txBody>
            <a:bodyPr wrap="square" rtlCol="0">
              <a:spAutoFit/>
            </a:bodyPr>
            <a:lstStyle/>
            <a:p>
              <a:pPr algn="ctr"/>
              <a:r>
                <a:rPr lang="zh-CN" altLang="en-US" sz="2400" b="1" dirty="0" smtClean="0">
                  <a:solidFill>
                    <a:schemeClr val="bg1"/>
                  </a:solidFill>
                  <a:latin typeface="微软雅黑" pitchFamily="34" charset="-122"/>
                  <a:ea typeface="微软雅黑" pitchFamily="34" charset="-122"/>
                </a:rPr>
                <a:t>结题验收</a:t>
              </a:r>
              <a:endParaRPr lang="en-US" altLang="zh-CN" sz="2400" b="1" dirty="0" smtClean="0">
                <a:solidFill>
                  <a:schemeClr val="bg1"/>
                </a:solidFill>
                <a:latin typeface="微软雅黑" pitchFamily="34" charset="-122"/>
                <a:ea typeface="微软雅黑" pitchFamily="34" charset="-122"/>
              </a:endParaRPr>
            </a:p>
            <a:p>
              <a:pPr algn="ctr"/>
              <a:r>
                <a:rPr lang="zh-CN" altLang="en-US" sz="2400" b="1" dirty="0" smtClean="0">
                  <a:solidFill>
                    <a:schemeClr val="bg1"/>
                  </a:solidFill>
                  <a:latin typeface="微软雅黑" pitchFamily="34" charset="-122"/>
                  <a:ea typeface="微软雅黑" pitchFamily="34" charset="-122"/>
                </a:rPr>
                <a:t>成果评价</a:t>
              </a:r>
            </a:p>
          </p:txBody>
        </p:sp>
      </p:grpSp>
      <p:sp>
        <p:nvSpPr>
          <p:cNvPr id="11" name="圆角矩形 10"/>
          <p:cNvSpPr/>
          <p:nvPr/>
        </p:nvSpPr>
        <p:spPr>
          <a:xfrm>
            <a:off x="2675255" y="2006600"/>
            <a:ext cx="5757545" cy="4025901"/>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Clr>
                <a:srgbClr val="606060"/>
              </a:buClr>
              <a:buFont typeface="+mj-ea"/>
              <a:buAutoNum type="circleNumDbPlain"/>
            </a:pP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结题验收证明：</a:t>
            </a: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列入国家或省部级计划（含基金计划）支持的项目，应提供结题验收证明，并进行成果登记。</a:t>
            </a:r>
          </a:p>
          <a:p>
            <a:pPr marL="342900" indent="-342900">
              <a:lnSpc>
                <a:spcPct val="170000"/>
              </a:lnSpc>
              <a:buClr>
                <a:srgbClr val="606060"/>
              </a:buClr>
              <a:buFont typeface="+mj-ea"/>
              <a:buAutoNum type="circleNumDbPlain"/>
            </a:pP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成果评价证明：</a:t>
            </a: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项目整体成果需进行成果评价，并</a:t>
            </a:r>
            <a:r>
              <a:rPr lang="zh-CN" altLang="en-US" dirty="0" smtClean="0">
                <a:solidFill>
                  <a:schemeClr val="tx1"/>
                </a:solidFill>
                <a:latin typeface="微软雅黑" panose="020B0503020204020204" pitchFamily="34" charset="-122"/>
                <a:ea typeface="微软雅黑" panose="020B0503020204020204" pitchFamily="34" charset="-122"/>
                <a:sym typeface="+mn-ea"/>
              </a:rPr>
              <a:t>进行成果登记</a:t>
            </a:r>
            <a:r>
              <a:rPr lang="zh-CN" altLang="en-US" dirty="0" smtClean="0">
                <a:solidFill>
                  <a:schemeClr val="tx1"/>
                </a:solidFill>
                <a:latin typeface="微软雅黑" panose="020B0503020204020204" pitchFamily="34" charset="-122"/>
                <a:ea typeface="微软雅黑" panose="020B0503020204020204" pitchFamily="34" charset="-122"/>
                <a:sym typeface="宋体" panose="02010600030101010101" pitchFamily="2" charset="-122"/>
              </a:rPr>
              <a:t>。</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6"/>
          <p:cNvGrpSpPr>
            <a:grpSpLocks noChangeAspect="1"/>
          </p:cNvGrpSpPr>
          <p:nvPr/>
        </p:nvGrpSpPr>
        <p:grpSpPr>
          <a:xfrm>
            <a:off x="496800" y="3035789"/>
            <a:ext cx="1784909" cy="1784909"/>
            <a:chOff x="575056" y="2871788"/>
            <a:chExt cx="1487424" cy="1487424"/>
          </a:xfrm>
          <a:solidFill>
            <a:schemeClr val="accent1"/>
          </a:solidFill>
        </p:grpSpPr>
        <p:sp>
          <p:nvSpPr>
            <p:cNvPr id="7" name="椭圆 6"/>
            <p:cNvSpPr/>
            <p:nvPr/>
          </p:nvSpPr>
          <p:spPr>
            <a:xfrm>
              <a:off x="575056" y="2871788"/>
              <a:ext cx="1487424" cy="148742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extBox 7"/>
            <p:cNvSpPr txBox="1"/>
            <p:nvPr/>
          </p:nvSpPr>
          <p:spPr>
            <a:xfrm>
              <a:off x="668149" y="3028930"/>
              <a:ext cx="1308691" cy="1308051"/>
            </a:xfrm>
            <a:prstGeom prst="rect">
              <a:avLst/>
            </a:prstGeom>
            <a:noFill/>
          </p:spPr>
          <p:txBody>
            <a:bodyPr wrap="square" rtlCol="0">
              <a:spAutoFit/>
            </a:bodyPr>
            <a:lstStyle/>
            <a:p>
              <a:pPr algn="ctr"/>
              <a:r>
                <a:rPr lang="zh-CN" altLang="en-US" sz="2400" b="1" dirty="0" smtClean="0">
                  <a:solidFill>
                    <a:schemeClr val="bg1"/>
                  </a:solidFill>
                  <a:latin typeface="微软雅黑" pitchFamily="34" charset="-122"/>
                  <a:ea typeface="微软雅黑" pitchFamily="34" charset="-122"/>
                </a:rPr>
                <a:t>国家法律法规要求行业审批文件</a:t>
              </a:r>
            </a:p>
          </p:txBody>
        </p:sp>
      </p:grpSp>
      <p:sp>
        <p:nvSpPr>
          <p:cNvPr id="9" name="圆角矩形 8"/>
          <p:cNvSpPr/>
          <p:nvPr/>
        </p:nvSpPr>
        <p:spPr>
          <a:xfrm>
            <a:off x="2675255" y="2006600"/>
            <a:ext cx="5757545" cy="4025901"/>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70000"/>
              </a:lnSpc>
              <a:buClr>
                <a:srgbClr val="606060"/>
              </a:buClr>
              <a:buFont typeface="+mj-ea"/>
              <a:buAutoNum type="circleNumDbPlain"/>
            </a:pPr>
            <a:r>
              <a:rPr lang="zh-CN" altLang="en-US"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对涉及有审批要求的项目，如新药、医疗器械等，需提供批准证明材料且审批时间应在</a:t>
            </a:r>
            <a:r>
              <a:rPr lang="en-US" altLang="zh-CN"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2017</a:t>
            </a:r>
            <a:r>
              <a:rPr lang="zh-CN" altLang="en-US"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en-US" altLang="zh-CN"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5</a:t>
            </a:r>
            <a:r>
              <a:rPr lang="zh-CN" altLang="en-US"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月</a:t>
            </a:r>
            <a:r>
              <a:rPr lang="en-US" altLang="zh-CN"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31</a:t>
            </a:r>
            <a:r>
              <a:rPr lang="zh-CN" altLang="en-US"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日之</a:t>
            </a:r>
            <a:r>
              <a:rPr lang="zh-CN" altLang="en-US" b="1" dirty="0" smtClean="0">
                <a:solidFill>
                  <a:srgbClr val="FF0000"/>
                </a:solidFill>
                <a:latin typeface="微软雅黑" panose="020B0503020204020204" pitchFamily="34" charset="-122"/>
                <a:ea typeface="微软雅黑" panose="020B0503020204020204" pitchFamily="34" charset="-122"/>
                <a:sym typeface="宋体" panose="02010600030101010101" pitchFamily="2" charset="-122"/>
              </a:rPr>
              <a:t>前</a:t>
            </a:r>
            <a:r>
              <a:rPr lang="zh-CN" altLang="en-US"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a:t>
            </a:r>
          </a:p>
          <a:p>
            <a:pPr marL="342900" indent="-342900">
              <a:lnSpc>
                <a:spcPct val="170000"/>
              </a:lnSpc>
              <a:buClr>
                <a:srgbClr val="606060"/>
              </a:buClr>
              <a:buFont typeface="+mj-ea"/>
              <a:buAutoNum type="circleNumDbPlain"/>
            </a:pPr>
            <a:r>
              <a:rPr lang="zh-CN" altLang="en-US"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涉及动物实验的，须同时提供“实验动物质量合格证明和动物实验证明”；</a:t>
            </a:r>
          </a:p>
          <a:p>
            <a:pPr marL="342900" indent="-342900">
              <a:lnSpc>
                <a:spcPct val="170000"/>
              </a:lnSpc>
              <a:buClr>
                <a:srgbClr val="606060"/>
              </a:buClr>
              <a:buFont typeface="+mj-ea"/>
              <a:buAutoNum type="circleNumDbPlain"/>
            </a:pPr>
            <a:r>
              <a:rPr lang="zh-CN" altLang="en-US"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实验和生产过程中有“三废”排放的，须提供环保部门出具的环保合格证明材料。</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6"/>
          <p:cNvGrpSpPr>
            <a:grpSpLocks noChangeAspect="1"/>
          </p:cNvGrpSpPr>
          <p:nvPr/>
        </p:nvGrpSpPr>
        <p:grpSpPr>
          <a:xfrm>
            <a:off x="496800" y="3035789"/>
            <a:ext cx="1784909" cy="1784909"/>
            <a:chOff x="575056" y="2871788"/>
            <a:chExt cx="1487424" cy="1487424"/>
          </a:xfrm>
          <a:solidFill>
            <a:schemeClr val="accent1"/>
          </a:solidFill>
        </p:grpSpPr>
        <p:sp>
          <p:nvSpPr>
            <p:cNvPr id="7" name="椭圆 6"/>
            <p:cNvSpPr/>
            <p:nvPr/>
          </p:nvSpPr>
          <p:spPr>
            <a:xfrm>
              <a:off x="575056" y="2871788"/>
              <a:ext cx="1487424" cy="148742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extBox 7"/>
            <p:cNvSpPr txBox="1"/>
            <p:nvPr/>
          </p:nvSpPr>
          <p:spPr>
            <a:xfrm>
              <a:off x="662149" y="3166930"/>
              <a:ext cx="1308691" cy="1000274"/>
            </a:xfrm>
            <a:prstGeom prst="rect">
              <a:avLst/>
            </a:prstGeom>
            <a:noFill/>
          </p:spPr>
          <p:txBody>
            <a:bodyPr wrap="square" rtlCol="0">
              <a:spAutoFit/>
            </a:bodyPr>
            <a:lstStyle/>
            <a:p>
              <a:pPr algn="ctr"/>
              <a:r>
                <a:rPr lang="zh-CN" altLang="en-US" sz="2400" b="1" dirty="0" smtClean="0">
                  <a:solidFill>
                    <a:schemeClr val="bg1"/>
                  </a:solidFill>
                  <a:latin typeface="微软雅黑" pitchFamily="34" charset="-122"/>
                  <a:ea typeface="微软雅黑" pitchFamily="34" charset="-122"/>
                </a:rPr>
                <a:t>同意不参与报奖声明</a:t>
              </a:r>
            </a:p>
          </p:txBody>
        </p:sp>
      </p:grpSp>
      <p:sp>
        <p:nvSpPr>
          <p:cNvPr id="9" name="圆角矩形 8"/>
          <p:cNvSpPr/>
          <p:nvPr/>
        </p:nvSpPr>
        <p:spPr>
          <a:xfrm>
            <a:off x="2419201" y="1699200"/>
            <a:ext cx="6537600" cy="4536000"/>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nSpc>
                <a:spcPct val="170000"/>
              </a:lnSpc>
              <a:spcBef>
                <a:spcPts val="0"/>
              </a:spcBef>
              <a:spcAft>
                <a:spcPts val="0"/>
              </a:spcAft>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mn-ea"/>
              </a:rPr>
              <a:t>论文、专著的第一作者或通讯作者（主编或副主编），知识产权专利权人、发明专利发明人，结题验收证明、成果评价证明和成果登记证书中列出的完成人未列入提名项目完成人的，必须出具</a:t>
            </a:r>
            <a:r>
              <a:rPr lang="en-US" altLang="zh-CN" b="1" dirty="0" smtClean="0">
                <a:solidFill>
                  <a:srgbClr val="FF0000"/>
                </a:solidFill>
                <a:latin typeface="微软雅黑" panose="020B0503020204020204" pitchFamily="34" charset="-122"/>
                <a:ea typeface="微软雅黑" panose="020B0503020204020204" pitchFamily="34" charset="-122"/>
                <a:sym typeface="+mn-ea"/>
              </a:rPr>
              <a:t>《</a:t>
            </a:r>
            <a:r>
              <a:rPr lang="zh-CN" altLang="en-US" b="1" dirty="0" smtClean="0">
                <a:solidFill>
                  <a:srgbClr val="FF0000"/>
                </a:solidFill>
                <a:latin typeface="微软雅黑" panose="020B0503020204020204" pitchFamily="34" charset="-122"/>
                <a:ea typeface="微软雅黑" panose="020B0503020204020204" pitchFamily="34" charset="-122"/>
                <a:sym typeface="+mn-ea"/>
              </a:rPr>
              <a:t>同意不参与报奖声明</a:t>
            </a:r>
            <a:r>
              <a:rPr lang="en-US" altLang="zh-CN" b="1" dirty="0" smtClean="0">
                <a:solidFill>
                  <a:srgbClr val="FF0000"/>
                </a:solidFill>
                <a:latin typeface="微软雅黑" panose="020B0503020204020204" pitchFamily="34" charset="-122"/>
                <a:ea typeface="微软雅黑" panose="020B0503020204020204" pitchFamily="34" charset="-122"/>
                <a:sym typeface="+mn-ea"/>
              </a:rPr>
              <a:t>》</a:t>
            </a:r>
            <a:r>
              <a:rPr lang="zh-CN" altLang="en-US" dirty="0" smtClean="0">
                <a:solidFill>
                  <a:schemeClr val="tx1"/>
                </a:solidFill>
                <a:latin typeface="微软雅黑" panose="020B0503020204020204" pitchFamily="34" charset="-122"/>
                <a:ea typeface="微软雅黑" panose="020B0503020204020204" pitchFamily="34" charset="-122"/>
                <a:sym typeface="+mn-ea"/>
              </a:rPr>
              <a:t>并由其</a:t>
            </a:r>
            <a:r>
              <a:rPr lang="zh-CN" altLang="en-US" b="1" dirty="0" smtClean="0">
                <a:solidFill>
                  <a:srgbClr val="FF0000"/>
                </a:solidFill>
                <a:latin typeface="微软雅黑" panose="020B0503020204020204" pitchFamily="34" charset="-122"/>
                <a:ea typeface="微软雅黑" panose="020B0503020204020204" pitchFamily="34" charset="-122"/>
                <a:sym typeface="+mn-ea"/>
              </a:rPr>
              <a:t>本人亲笔签名</a:t>
            </a:r>
            <a:r>
              <a:rPr lang="zh-CN" altLang="en-US" dirty="0" smtClean="0">
                <a:solidFill>
                  <a:schemeClr val="tx1"/>
                </a:solidFill>
                <a:latin typeface="微软雅黑" panose="020B0503020204020204" pitchFamily="34" charset="-122"/>
                <a:ea typeface="微软雅黑" panose="020B0503020204020204" pitchFamily="34" charset="-122"/>
                <a:sym typeface="+mn-ea"/>
              </a:rPr>
              <a:t>。</a:t>
            </a:r>
          </a:p>
          <a:p>
            <a:pPr marL="457200" indent="-457200">
              <a:lnSpc>
                <a:spcPct val="170000"/>
              </a:lnSpc>
              <a:spcBef>
                <a:spcPts val="0"/>
              </a:spcBef>
              <a:spcAft>
                <a:spcPts val="0"/>
              </a:spcAft>
              <a:buFont typeface="+mj-ea"/>
              <a:buAutoNum type="circleNumDbPlain"/>
            </a:pPr>
            <a:r>
              <a:rPr lang="zh-CN" altLang="en-US" dirty="0" smtClean="0">
                <a:solidFill>
                  <a:schemeClr val="tx1"/>
                </a:solidFill>
                <a:latin typeface="微软雅黑" panose="020B0503020204020204" pitchFamily="34" charset="-122"/>
                <a:ea typeface="微软雅黑" panose="020B0503020204020204" pitchFamily="34" charset="-122"/>
                <a:sym typeface="+mn-ea"/>
              </a:rPr>
              <a:t>论文署名第一单位，知识产权的权利人，结题验收证明、成果评价证明和成果登记证书中列出的完成单位未列入提名项目完成单位的，必须出具</a:t>
            </a:r>
            <a:r>
              <a:rPr lang="en-US" altLang="zh-CN" b="1" dirty="0" smtClean="0">
                <a:solidFill>
                  <a:srgbClr val="FF0000"/>
                </a:solidFill>
                <a:latin typeface="微软雅黑" panose="020B0503020204020204" pitchFamily="34" charset="-122"/>
                <a:ea typeface="微软雅黑" panose="020B0503020204020204" pitchFamily="34" charset="-122"/>
                <a:sym typeface="+mn-ea"/>
              </a:rPr>
              <a:t>《</a:t>
            </a:r>
            <a:r>
              <a:rPr lang="zh-CN" altLang="en-US" b="1" dirty="0" smtClean="0">
                <a:solidFill>
                  <a:srgbClr val="FF0000"/>
                </a:solidFill>
                <a:latin typeface="微软雅黑" panose="020B0503020204020204" pitchFamily="34" charset="-122"/>
                <a:ea typeface="微软雅黑" panose="020B0503020204020204" pitchFamily="34" charset="-122"/>
                <a:sym typeface="+mn-ea"/>
              </a:rPr>
              <a:t>同意不参与报奖声明</a:t>
            </a:r>
            <a:r>
              <a:rPr lang="en-US" altLang="zh-CN" b="1" dirty="0" smtClean="0">
                <a:solidFill>
                  <a:srgbClr val="FF0000"/>
                </a:solidFill>
                <a:latin typeface="微软雅黑" panose="020B0503020204020204" pitchFamily="34" charset="-122"/>
                <a:ea typeface="微软雅黑" panose="020B0503020204020204" pitchFamily="34" charset="-122"/>
                <a:sym typeface="+mn-ea"/>
              </a:rPr>
              <a:t>》</a:t>
            </a:r>
            <a:r>
              <a:rPr lang="zh-CN" altLang="en-US" dirty="0" smtClean="0">
                <a:solidFill>
                  <a:schemeClr val="tx1"/>
                </a:solidFill>
                <a:latin typeface="微软雅黑" panose="020B0503020204020204" pitchFamily="34" charset="-122"/>
                <a:ea typeface="微软雅黑" panose="020B0503020204020204" pitchFamily="34" charset="-122"/>
                <a:sym typeface="+mn-ea"/>
              </a:rPr>
              <a:t>并由</a:t>
            </a:r>
            <a:r>
              <a:rPr lang="zh-CN" altLang="en-US" b="1" dirty="0" smtClean="0">
                <a:solidFill>
                  <a:srgbClr val="FF0000"/>
                </a:solidFill>
                <a:latin typeface="微软雅黑" panose="020B0503020204020204" pitchFamily="34" charset="-122"/>
                <a:ea typeface="微软雅黑" panose="020B0503020204020204" pitchFamily="34" charset="-122"/>
                <a:sym typeface="+mn-ea"/>
              </a:rPr>
              <a:t>法人单位盖章</a:t>
            </a:r>
            <a:r>
              <a:rPr lang="zh-CN" altLang="en-US" dirty="0" smtClean="0">
                <a:solidFill>
                  <a:schemeClr val="tx1"/>
                </a:solidFill>
                <a:latin typeface="微软雅黑" panose="020B0503020204020204" pitchFamily="34" charset="-122"/>
                <a:ea typeface="微软雅黑" panose="020B0503020204020204" pitchFamily="34" charset="-122"/>
                <a:sym typeface="+mn-ea"/>
              </a:rPr>
              <a:t>。</a:t>
            </a:r>
            <a:endParaRPr lang="zh-CN" altLang="en-US" sz="2000" dirty="0" smtClean="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15924" y="1689100"/>
            <a:ext cx="8461376" cy="4560571"/>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nSpc>
                <a:spcPct val="130000"/>
              </a:lnSpc>
              <a:spcBef>
                <a:spcPts val="1200"/>
              </a:spcBef>
              <a:buFont typeface="+mj-ea"/>
              <a:buAutoNum type="circleNumDbPlain"/>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主件由系统打印生成，主件和附件合并用线左侧装订，不得采用胶装，首页无须另加封面；</a:t>
            </a:r>
          </a:p>
          <a:p>
            <a:pPr marL="457200" indent="-457200">
              <a:lnSpc>
                <a:spcPct val="130000"/>
              </a:lnSpc>
              <a:spcBef>
                <a:spcPts val="1200"/>
              </a:spcBef>
              <a:buFont typeface="+mj-ea"/>
              <a:buAutoNum type="circleNumDbPlain"/>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附件可以是扫描打印件或复印件，其中</a:t>
            </a:r>
            <a:r>
              <a:rPr lang="en-US" altLang="zh-CN" sz="2000" dirty="0" smtClean="0">
                <a:solidFill>
                  <a:schemeClr val="tx1"/>
                </a:solidFill>
                <a:latin typeface="微软雅黑" panose="020B0503020204020204" pitchFamily="34" charset="-122"/>
                <a:ea typeface="微软雅黑" panose="020B0503020204020204" pitchFamily="34" charset="-122"/>
                <a:sym typeface="+mn-ea"/>
              </a:rPr>
              <a:t>《</a:t>
            </a:r>
            <a:r>
              <a:rPr lang="zh-CN" altLang="en-US" sz="2000" dirty="0" smtClean="0">
                <a:solidFill>
                  <a:schemeClr val="tx1"/>
                </a:solidFill>
                <a:latin typeface="微软雅黑" panose="020B0503020204020204" pitchFamily="34" charset="-122"/>
                <a:ea typeface="微软雅黑" panose="020B0503020204020204" pitchFamily="34" charset="-122"/>
                <a:sym typeface="+mn-ea"/>
              </a:rPr>
              <a:t>同意不参与报奖声明</a:t>
            </a:r>
            <a:r>
              <a:rPr lang="en-US" altLang="zh-CN" sz="2000" dirty="0" smtClean="0">
                <a:solidFill>
                  <a:schemeClr val="tx1"/>
                </a:solidFill>
                <a:latin typeface="微软雅黑" panose="020B0503020204020204" pitchFamily="34" charset="-122"/>
                <a:ea typeface="微软雅黑" panose="020B0503020204020204" pitchFamily="34" charset="-122"/>
                <a:sym typeface="+mn-ea"/>
              </a:rPr>
              <a:t>》</a:t>
            </a:r>
            <a:r>
              <a:rPr lang="zh-CN" altLang="en-US" sz="2000" dirty="0" smtClean="0">
                <a:solidFill>
                  <a:schemeClr val="tx1"/>
                </a:solidFill>
                <a:latin typeface="微软雅黑" panose="020B0503020204020204" pitchFamily="34" charset="-122"/>
                <a:ea typeface="微软雅黑" panose="020B0503020204020204" pitchFamily="34" charset="-122"/>
                <a:sym typeface="+mn-ea"/>
              </a:rPr>
              <a:t>必须提供原件；</a:t>
            </a:r>
          </a:p>
          <a:p>
            <a:pPr marL="457200" indent="-457200">
              <a:lnSpc>
                <a:spcPct val="130000"/>
              </a:lnSpc>
              <a:spcBef>
                <a:spcPts val="1200"/>
              </a:spcBef>
              <a:buFont typeface="+mj-ea"/>
              <a:buAutoNum type="circleNumDbPlain"/>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附件内容应与系统上传内容一致，不得擅自增加或删减；</a:t>
            </a:r>
          </a:p>
          <a:p>
            <a:pPr marL="457200" indent="-457200">
              <a:lnSpc>
                <a:spcPct val="130000"/>
              </a:lnSpc>
              <a:spcBef>
                <a:spcPts val="1200"/>
              </a:spcBef>
              <a:buFont typeface="+mj-ea"/>
              <a:buAutoNum type="circleNumDbPlain"/>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提名专家、完成人必须亲笔签名；</a:t>
            </a:r>
          </a:p>
          <a:p>
            <a:pPr marL="457200" indent="-457200">
              <a:lnSpc>
                <a:spcPct val="130000"/>
              </a:lnSpc>
              <a:spcBef>
                <a:spcPts val="1200"/>
              </a:spcBef>
              <a:buFont typeface="+mj-ea"/>
              <a:buAutoNum type="circleNumDbPlain"/>
            </a:pPr>
            <a:r>
              <a:rPr lang="zh-CN" altLang="en-US" sz="2000" dirty="0" smtClean="0">
                <a:solidFill>
                  <a:schemeClr val="tx1"/>
                </a:solidFill>
                <a:latin typeface="微软雅黑" panose="020B0503020204020204" pitchFamily="34" charset="-122"/>
                <a:ea typeface="微软雅黑" panose="020B0503020204020204" pitchFamily="34" charset="-122"/>
                <a:sym typeface="+mn-ea"/>
              </a:rPr>
              <a:t>提名单位、完成单位、工作单位名称必须与法人单位公章一致。</a:t>
            </a:r>
          </a:p>
        </p:txBody>
      </p:sp>
      <p:sp>
        <p:nvSpPr>
          <p:cNvPr id="4" name="TextBox 3"/>
          <p:cNvSpPr txBox="1"/>
          <p:nvPr/>
        </p:nvSpPr>
        <p:spPr>
          <a:xfrm>
            <a:off x="257810" y="424818"/>
            <a:ext cx="782320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3.5 </a:t>
            </a:r>
            <a:r>
              <a:rPr lang="zh-CN" altLang="en-US" sz="3600" b="1" dirty="0" smtClean="0">
                <a:latin typeface="微软雅黑" panose="020B0503020204020204" pitchFamily="34" charset="-122"/>
                <a:ea typeface="微软雅黑" panose="020B0503020204020204" pitchFamily="34" charset="-122"/>
              </a:rPr>
              <a:t>书面材料制作和报送要求</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257810" y="424816"/>
            <a:ext cx="782320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1.2 </a:t>
            </a:r>
            <a:r>
              <a:rPr lang="zh-CN" altLang="en-US" sz="3600" b="1" dirty="0" smtClean="0">
                <a:latin typeface="微软雅黑" panose="020B0503020204020204" pitchFamily="34" charset="-122"/>
                <a:ea typeface="微软雅黑" panose="020B0503020204020204" pitchFamily="34" charset="-122"/>
              </a:rPr>
              <a:t>评审制度</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grpSp>
        <p:nvGrpSpPr>
          <p:cNvPr id="15" name="组合 56"/>
          <p:cNvGrpSpPr>
            <a:grpSpLocks noChangeAspect="1"/>
          </p:cNvGrpSpPr>
          <p:nvPr/>
        </p:nvGrpSpPr>
        <p:grpSpPr>
          <a:xfrm>
            <a:off x="816358" y="3062492"/>
            <a:ext cx="1784909" cy="1784909"/>
            <a:chOff x="575056" y="2871788"/>
            <a:chExt cx="1487424" cy="1487424"/>
          </a:xfrm>
          <a:solidFill>
            <a:schemeClr val="accent1"/>
          </a:solidFill>
        </p:grpSpPr>
        <p:sp>
          <p:nvSpPr>
            <p:cNvPr id="16" name="椭圆 15"/>
            <p:cNvSpPr/>
            <p:nvPr/>
          </p:nvSpPr>
          <p:spPr>
            <a:xfrm>
              <a:off x="575056" y="2871788"/>
              <a:ext cx="1487424" cy="148742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TextBox 16"/>
            <p:cNvSpPr txBox="1"/>
            <p:nvPr/>
          </p:nvSpPr>
          <p:spPr>
            <a:xfrm>
              <a:off x="850567" y="3342662"/>
              <a:ext cx="1206500" cy="538609"/>
            </a:xfrm>
            <a:prstGeom prst="rect">
              <a:avLst/>
            </a:prstGeom>
            <a:noFill/>
          </p:spPr>
          <p:txBody>
            <a:bodyPr wrap="square" rtlCol="0">
              <a:spAutoFit/>
            </a:bodyPr>
            <a:lstStyle/>
            <a:p>
              <a:r>
                <a:rPr lang="zh-CN" altLang="en-US" sz="3600" b="1" dirty="0" smtClean="0">
                  <a:solidFill>
                    <a:schemeClr val="bg1"/>
                  </a:solidFill>
                  <a:latin typeface="微软雅黑" pitchFamily="34" charset="-122"/>
                  <a:ea typeface="微软雅黑" pitchFamily="34" charset="-122"/>
                </a:rPr>
                <a:t>定标</a:t>
              </a:r>
              <a:endParaRPr lang="zh-CN" altLang="en-US" sz="3600" b="1" dirty="0">
                <a:solidFill>
                  <a:schemeClr val="bg1"/>
                </a:solidFill>
                <a:latin typeface="微软雅黑" pitchFamily="34" charset="-122"/>
                <a:ea typeface="微软雅黑" pitchFamily="34" charset="-122"/>
              </a:endParaRPr>
            </a:p>
          </p:txBody>
        </p:sp>
      </p:grpSp>
      <p:sp>
        <p:nvSpPr>
          <p:cNvPr id="18" name="圆角矩形 17"/>
          <p:cNvSpPr/>
          <p:nvPr/>
        </p:nvSpPr>
        <p:spPr>
          <a:xfrm>
            <a:off x="3085469" y="2676142"/>
            <a:ext cx="5118733" cy="259905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50000"/>
              </a:lnSpc>
              <a:buFont typeface="Wingdings" pitchFamily="2" charset="2"/>
              <a:buChar char="Ø"/>
            </a:pPr>
            <a:r>
              <a:rPr lang="zh-CN" altLang="zh-CN" sz="2000" dirty="0" smtClean="0">
                <a:solidFill>
                  <a:schemeClr val="tx1"/>
                </a:solidFill>
                <a:latin typeface="微软雅黑" panose="020B0503020204020204" pitchFamily="34" charset="-122"/>
                <a:ea typeface="微软雅黑" panose="020B0503020204020204" pitchFamily="34" charset="-122"/>
              </a:rPr>
              <a:t>自然科学奖、技术发明奖、科技进步奖</a:t>
            </a:r>
            <a:r>
              <a:rPr lang="zh-CN" altLang="zh-CN" sz="2000" b="1" dirty="0" smtClean="0">
                <a:solidFill>
                  <a:srgbClr val="FF0000"/>
                </a:solidFill>
                <a:latin typeface="微软雅黑" panose="020B0503020204020204" pitchFamily="34" charset="-122"/>
                <a:ea typeface="微软雅黑" panose="020B0503020204020204" pitchFamily="34" charset="-122"/>
              </a:rPr>
              <a:t>按等级提名</a:t>
            </a:r>
            <a:r>
              <a:rPr lang="zh-CN" altLang="zh-CN" sz="2000" dirty="0" smtClean="0">
                <a:solidFill>
                  <a:schemeClr val="tx1"/>
                </a:solidFill>
                <a:latin typeface="微软雅黑" panose="020B0503020204020204" pitchFamily="34" charset="-122"/>
                <a:ea typeface="微软雅黑" panose="020B0503020204020204" pitchFamily="34" charset="-122"/>
              </a:rPr>
              <a:t>；</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marL="342900" indent="-342900">
              <a:lnSpc>
                <a:spcPct val="150000"/>
              </a:lnSpc>
              <a:buFont typeface="Wingdings" pitchFamily="2" charset="2"/>
              <a:buChar char="Ø"/>
            </a:pPr>
            <a:r>
              <a:rPr lang="zh-CN" altLang="en-US" sz="2000" dirty="0" smtClean="0">
                <a:solidFill>
                  <a:schemeClr val="tx1"/>
                </a:solidFill>
                <a:latin typeface="微软雅黑" panose="020B0503020204020204" pitchFamily="34" charset="-122"/>
                <a:ea typeface="微软雅黑" panose="020B0503020204020204" pitchFamily="34" charset="-122"/>
              </a:rPr>
              <a:t>突出贡献奖、科技合作奖不分等级；</a:t>
            </a:r>
            <a:endParaRPr lang="zh-CN" altLang="zh-CN" sz="2000" dirty="0" smtClean="0">
              <a:solidFill>
                <a:schemeClr val="tx1"/>
              </a:solidFill>
              <a:latin typeface="微软雅黑" panose="020B0503020204020204" pitchFamily="34" charset="-122"/>
              <a:ea typeface="微软雅黑" panose="020B0503020204020204" pitchFamily="34" charset="-122"/>
            </a:endParaRPr>
          </a:p>
          <a:p>
            <a:pPr marL="342900" indent="-342900">
              <a:lnSpc>
                <a:spcPct val="150000"/>
              </a:lnSpc>
              <a:buFont typeface="Wingdings" pitchFamily="2" charset="2"/>
              <a:buChar char="Ø"/>
            </a:pPr>
            <a:r>
              <a:rPr lang="zh-CN" altLang="zh-CN" sz="2000" dirty="0" smtClean="0">
                <a:solidFill>
                  <a:schemeClr val="tx1"/>
                </a:solidFill>
                <a:latin typeface="微软雅黑" panose="020B0503020204020204" pitchFamily="34" charset="-122"/>
                <a:ea typeface="微软雅黑" panose="020B0503020204020204" pitchFamily="34" charset="-122"/>
              </a:rPr>
              <a:t>评审落选项目</a:t>
            </a:r>
            <a:r>
              <a:rPr lang="zh-CN" altLang="zh-CN" sz="2000" b="1" dirty="0" smtClean="0">
                <a:solidFill>
                  <a:srgbClr val="FF0000"/>
                </a:solidFill>
                <a:latin typeface="微软雅黑" panose="020B0503020204020204" pitchFamily="34" charset="-122"/>
                <a:ea typeface="微软雅黑" panose="020B0503020204020204" pitchFamily="34" charset="-122"/>
              </a:rPr>
              <a:t>不再</a:t>
            </a:r>
            <a:r>
              <a:rPr lang="zh-CN" altLang="en-US" sz="2000" b="1" dirty="0" smtClean="0">
                <a:solidFill>
                  <a:srgbClr val="FF0000"/>
                </a:solidFill>
                <a:latin typeface="微软雅黑" panose="020B0503020204020204" pitchFamily="34" charset="-122"/>
                <a:ea typeface="微软雅黑" panose="020B0503020204020204" pitchFamily="34" charset="-122"/>
              </a:rPr>
              <a:t>降级</a:t>
            </a:r>
            <a:r>
              <a:rPr lang="zh-CN" altLang="zh-CN" sz="2000" b="1" dirty="0" smtClean="0">
                <a:solidFill>
                  <a:srgbClr val="FF0000"/>
                </a:solidFill>
                <a:latin typeface="微软雅黑" panose="020B0503020204020204" pitchFamily="34" charset="-122"/>
                <a:ea typeface="微软雅黑" panose="020B0503020204020204" pitchFamily="34" charset="-122"/>
              </a:rPr>
              <a:t>参评</a:t>
            </a:r>
            <a:r>
              <a:rPr lang="zh-CN" altLang="en-US" sz="2000" dirty="0" smtClean="0">
                <a:solidFill>
                  <a:schemeClr val="tx1"/>
                </a:solidFill>
                <a:latin typeface="微软雅黑" panose="020B0503020204020204" pitchFamily="34" charset="-122"/>
                <a:ea typeface="微软雅黑" panose="020B0503020204020204" pitchFamily="34" charset="-122"/>
              </a:rPr>
              <a:t>。</a:t>
            </a:r>
            <a:endParaRPr lang="zh-CN" altLang="zh-CN" sz="2000" dirty="0" smtClean="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110800" y="3048000"/>
            <a:ext cx="6509201" cy="2688772"/>
          </a:xfrm>
          <a:prstGeom prst="roundRect">
            <a:avLst/>
          </a:prstGeom>
          <a:noFill/>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spcBef>
                <a:spcPts val="1200"/>
              </a:spcBef>
            </a:pPr>
            <a:r>
              <a:rPr lang="en-US" altLang="zh-CN" dirty="0" smtClean="0">
                <a:solidFill>
                  <a:schemeClr val="tx1"/>
                </a:solidFill>
                <a:latin typeface="微软雅黑" panose="020B0503020204020204" pitchFamily="34" charset="-122"/>
                <a:ea typeface="微软雅黑" panose="020B0503020204020204" pitchFamily="34" charset="-122"/>
                <a:sym typeface="+mn-ea"/>
              </a:rPr>
              <a:t>1</a:t>
            </a:r>
            <a:r>
              <a:rPr lang="en-US" altLang="zh-CN" dirty="0">
                <a:solidFill>
                  <a:schemeClr val="tx1"/>
                </a:solidFill>
                <a:latin typeface="微软雅黑" panose="020B0503020204020204" pitchFamily="34" charset="-122"/>
                <a:ea typeface="微软雅黑" panose="020B0503020204020204" pitchFamily="34" charset="-122"/>
                <a:sym typeface="+mn-ea"/>
              </a:rPr>
              <a:t>.《</a:t>
            </a:r>
            <a:r>
              <a:rPr lang="zh-CN" altLang="en-US" dirty="0" smtClean="0">
                <a:solidFill>
                  <a:schemeClr val="tx1"/>
                </a:solidFill>
                <a:latin typeface="微软雅黑" panose="020B0503020204020204" pitchFamily="34" charset="-122"/>
                <a:ea typeface="微软雅黑" panose="020B0503020204020204" pitchFamily="34" charset="-122"/>
                <a:sym typeface="+mn-ea"/>
              </a:rPr>
              <a:t>广东省科学技术奖提名项目汇总表</a:t>
            </a:r>
            <a:r>
              <a:rPr lang="en-US" altLang="zh-CN" dirty="0" smtClean="0">
                <a:solidFill>
                  <a:schemeClr val="tx1"/>
                </a:solidFill>
                <a:latin typeface="微软雅黑" panose="020B0503020204020204" pitchFamily="34" charset="-122"/>
                <a:ea typeface="微软雅黑" panose="020B0503020204020204" pitchFamily="34" charset="-122"/>
                <a:sym typeface="+mn-ea"/>
              </a:rPr>
              <a:t>》1</a:t>
            </a:r>
            <a:r>
              <a:rPr lang="zh-CN" altLang="en-US" dirty="0" smtClean="0">
                <a:solidFill>
                  <a:schemeClr val="tx1"/>
                </a:solidFill>
                <a:latin typeface="微软雅黑" panose="020B0503020204020204" pitchFamily="34" charset="-122"/>
                <a:ea typeface="微软雅黑" panose="020B0503020204020204" pitchFamily="34" charset="-122"/>
                <a:sym typeface="+mn-ea"/>
              </a:rPr>
              <a:t>份</a:t>
            </a:r>
          </a:p>
          <a:p>
            <a:pPr>
              <a:lnSpc>
                <a:spcPct val="130000"/>
              </a:lnSpc>
              <a:spcBef>
                <a:spcPts val="1200"/>
              </a:spcBef>
            </a:pPr>
            <a:r>
              <a:rPr lang="en-US" altLang="zh-CN" dirty="0" smtClean="0">
                <a:solidFill>
                  <a:schemeClr val="tx1"/>
                </a:solidFill>
                <a:latin typeface="微软雅黑" panose="020B0503020204020204" pitchFamily="34" charset="-122"/>
                <a:ea typeface="微软雅黑" panose="020B0503020204020204" pitchFamily="34" charset="-122"/>
                <a:sym typeface="+mn-ea"/>
              </a:rPr>
              <a:t>2.《2019</a:t>
            </a:r>
            <a:r>
              <a:rPr lang="zh-CN" altLang="en-US" dirty="0" smtClean="0">
                <a:solidFill>
                  <a:schemeClr val="tx1"/>
                </a:solidFill>
                <a:latin typeface="微软雅黑" panose="020B0503020204020204" pitchFamily="34" charset="-122"/>
                <a:ea typeface="微软雅黑" panose="020B0503020204020204" pitchFamily="34" charset="-122"/>
                <a:sym typeface="+mn-ea"/>
              </a:rPr>
              <a:t>年度广东省科学技术奖项目公示表</a:t>
            </a:r>
            <a:r>
              <a:rPr lang="en-US" altLang="zh-CN" dirty="0" smtClean="0">
                <a:solidFill>
                  <a:schemeClr val="tx1"/>
                </a:solidFill>
                <a:latin typeface="微软雅黑" panose="020B0503020204020204" pitchFamily="34" charset="-122"/>
                <a:ea typeface="微软雅黑" panose="020B0503020204020204" pitchFamily="34" charset="-122"/>
                <a:sym typeface="+mn-ea"/>
              </a:rPr>
              <a:t>》</a:t>
            </a:r>
            <a:r>
              <a:rPr lang="zh-CN" altLang="en-US" dirty="0" smtClean="0">
                <a:solidFill>
                  <a:schemeClr val="tx1"/>
                </a:solidFill>
                <a:latin typeface="微软雅黑" panose="020B0503020204020204" pitchFamily="34" charset="-122"/>
                <a:ea typeface="微软雅黑" panose="020B0503020204020204" pitchFamily="34" charset="-122"/>
                <a:sym typeface="+mn-ea"/>
              </a:rPr>
              <a:t>光盘</a:t>
            </a:r>
            <a:r>
              <a:rPr lang="en-US" altLang="zh-CN" dirty="0" smtClean="0">
                <a:solidFill>
                  <a:schemeClr val="tx1"/>
                </a:solidFill>
                <a:latin typeface="微软雅黑" panose="020B0503020204020204" pitchFamily="34" charset="-122"/>
                <a:ea typeface="微软雅黑" panose="020B0503020204020204" pitchFamily="34" charset="-122"/>
                <a:sym typeface="+mn-ea"/>
              </a:rPr>
              <a:t>1</a:t>
            </a:r>
            <a:r>
              <a:rPr lang="zh-CN" altLang="en-US" dirty="0" smtClean="0">
                <a:solidFill>
                  <a:schemeClr val="tx1"/>
                </a:solidFill>
                <a:latin typeface="微软雅黑" panose="020B0503020204020204" pitchFamily="34" charset="-122"/>
                <a:ea typeface="微软雅黑" panose="020B0503020204020204" pitchFamily="34" charset="-122"/>
                <a:sym typeface="+mn-ea"/>
              </a:rPr>
              <a:t>张。（每个项目一个</a:t>
            </a:r>
            <a:r>
              <a:rPr lang="en-US" altLang="zh-CN" dirty="0" smtClean="0">
                <a:solidFill>
                  <a:schemeClr val="tx1"/>
                </a:solidFill>
                <a:latin typeface="微软雅黑" panose="020B0503020204020204" pitchFamily="34" charset="-122"/>
                <a:ea typeface="微软雅黑" panose="020B0503020204020204" pitchFamily="34" charset="-122"/>
                <a:sym typeface="+mn-ea"/>
              </a:rPr>
              <a:t>word</a:t>
            </a:r>
            <a:r>
              <a:rPr lang="zh-CN" altLang="en-US" dirty="0" smtClean="0">
                <a:solidFill>
                  <a:schemeClr val="tx1"/>
                </a:solidFill>
                <a:latin typeface="微软雅黑" panose="020B0503020204020204" pitchFamily="34" charset="-122"/>
                <a:ea typeface="微软雅黑" panose="020B0503020204020204" pitchFamily="34" charset="-122"/>
                <a:sym typeface="+mn-ea"/>
              </a:rPr>
              <a:t>文件，以项目名称命名）</a:t>
            </a:r>
          </a:p>
          <a:p>
            <a:pPr>
              <a:lnSpc>
                <a:spcPct val="130000"/>
              </a:lnSpc>
              <a:spcBef>
                <a:spcPts val="1200"/>
              </a:spcBef>
            </a:pPr>
            <a:r>
              <a:rPr lang="en-US" altLang="zh-CN" dirty="0" smtClean="0">
                <a:solidFill>
                  <a:schemeClr val="tx1"/>
                </a:solidFill>
                <a:latin typeface="微软雅黑" panose="020B0503020204020204" pitchFamily="34" charset="-122"/>
                <a:ea typeface="微软雅黑" panose="020B0503020204020204" pitchFamily="34" charset="-122"/>
                <a:sym typeface="+mn-ea"/>
              </a:rPr>
              <a:t>3.</a:t>
            </a:r>
            <a:r>
              <a:rPr lang="zh-CN" altLang="en-US" dirty="0" smtClean="0">
                <a:solidFill>
                  <a:schemeClr val="tx1"/>
                </a:solidFill>
                <a:latin typeface="微软雅黑" panose="020B0503020204020204" pitchFamily="34" charset="-122"/>
                <a:ea typeface="微软雅黑" panose="020B0503020204020204" pitchFamily="34" charset="-122"/>
                <a:sym typeface="+mn-ea"/>
              </a:rPr>
              <a:t>书面提名书原件</a:t>
            </a:r>
            <a:r>
              <a:rPr lang="en-US" altLang="zh-CN" dirty="0" smtClean="0">
                <a:solidFill>
                  <a:schemeClr val="tx1"/>
                </a:solidFill>
                <a:latin typeface="微软雅黑" panose="020B0503020204020204" pitchFamily="34" charset="-122"/>
                <a:ea typeface="微软雅黑" panose="020B0503020204020204" pitchFamily="34" charset="-122"/>
                <a:sym typeface="+mn-ea"/>
              </a:rPr>
              <a:t>1</a:t>
            </a:r>
            <a:r>
              <a:rPr lang="zh-CN" altLang="en-US" dirty="0" smtClean="0">
                <a:solidFill>
                  <a:schemeClr val="tx1"/>
                </a:solidFill>
                <a:latin typeface="微软雅黑" panose="020B0503020204020204" pitchFamily="34" charset="-122"/>
                <a:ea typeface="微软雅黑" panose="020B0503020204020204" pitchFamily="34" charset="-122"/>
                <a:sym typeface="+mn-ea"/>
              </a:rPr>
              <a:t>份。</a:t>
            </a:r>
            <a:endParaRPr lang="zh-CN" altLang="en-US" dirty="0">
              <a:solidFill>
                <a:schemeClr val="tx1"/>
              </a:solidFill>
            </a:endParaRPr>
          </a:p>
        </p:txBody>
      </p:sp>
      <p:sp>
        <p:nvSpPr>
          <p:cNvPr id="5" name="矩形 4"/>
          <p:cNvSpPr/>
          <p:nvPr/>
        </p:nvSpPr>
        <p:spPr>
          <a:xfrm>
            <a:off x="598715" y="1764256"/>
            <a:ext cx="7434942" cy="1046440"/>
          </a:xfrm>
          <a:prstGeom prst="rect">
            <a:avLst/>
          </a:prstGeom>
        </p:spPr>
        <p:txBody>
          <a:bodyPr wrap="square">
            <a:spAutoFit/>
          </a:bodyPr>
          <a:lstStyle/>
          <a:p>
            <a:pPr>
              <a:lnSpc>
                <a:spcPct val="130000"/>
              </a:lnSpc>
              <a:spcBef>
                <a:spcPts val="1200"/>
              </a:spcBef>
            </a:pPr>
            <a:r>
              <a:rPr lang="zh-CN" altLang="en-US" sz="2000" dirty="0" smtClean="0">
                <a:latin typeface="微软雅黑" panose="020B0503020204020204" pitchFamily="34" charset="-122"/>
                <a:ea typeface="微软雅黑" panose="020B0503020204020204" pitchFamily="34" charset="-122"/>
                <a:sym typeface="+mn-ea"/>
              </a:rPr>
              <a:t>各提名单位、责任专家负责对所提名材料进行审查、汇总和报送。</a:t>
            </a:r>
            <a:endParaRPr lang="en-US" altLang="zh-CN" sz="2000" dirty="0" smtClean="0">
              <a:latin typeface="微软雅黑" panose="020B0503020204020204" pitchFamily="34" charset="-122"/>
              <a:ea typeface="微软雅黑" panose="020B0503020204020204" pitchFamily="34" charset="-122"/>
            </a:endParaRPr>
          </a:p>
          <a:p>
            <a:pPr>
              <a:lnSpc>
                <a:spcPct val="130000"/>
              </a:lnSpc>
              <a:spcBef>
                <a:spcPts val="1200"/>
              </a:spcBef>
            </a:pPr>
            <a:r>
              <a:rPr lang="zh-CN" altLang="en-US" sz="2000" dirty="0" smtClean="0">
                <a:latin typeface="微软雅黑" panose="020B0503020204020204" pitchFamily="34" charset="-122"/>
                <a:ea typeface="微软雅黑" panose="020B0503020204020204" pitchFamily="34" charset="-122"/>
                <a:sym typeface="+mn-ea"/>
              </a:rPr>
              <a:t>报送材料包括：</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日期占位符 1"/>
          <p:cNvSpPr/>
          <p:nvPr/>
        </p:nvSpPr>
        <p:spPr>
          <a:xfrm>
            <a:off x="457200" y="6245225"/>
            <a:ext cx="2133600" cy="476251"/>
          </a:xfrm>
          <a:prstGeom prst="rect">
            <a:avLst/>
          </a:prstGeom>
          <a:noFill/>
          <a:ln w="9525">
            <a:noFill/>
          </a:ln>
        </p:spPr>
        <p:txBody>
          <a:bodyPr anchor="t"/>
          <a:lstStyle/>
          <a:p>
            <a:pPr lvl="0" indent="0"/>
            <a:endParaRPr lang="zh-CN" altLang="en-US" sz="1400" dirty="0">
              <a:latin typeface="Arial" panose="020B0604020202020204" pitchFamily="34" charset="0"/>
              <a:ea typeface="宋体" panose="02010600030101010101" pitchFamily="2" charset="-122"/>
            </a:endParaRPr>
          </a:p>
        </p:txBody>
      </p:sp>
      <p:sp>
        <p:nvSpPr>
          <p:cNvPr id="21" name="矩形 20"/>
          <p:cNvSpPr/>
          <p:nvPr/>
        </p:nvSpPr>
        <p:spPr>
          <a:xfrm>
            <a:off x="0" y="0"/>
            <a:ext cx="9144000" cy="24348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69" y="426"/>
            <a:ext cx="9142871" cy="2374476"/>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814" tIns="36407" rIns="72814" bIns="36407" numCol="1" spcCol="0" rtlCol="0" fromWordArt="0" anchor="ctr" anchorCtr="0" forceAA="0" compatLnSpc="1">
            <a:noAutofit/>
          </a:bodyPr>
          <a:lstStyle/>
          <a:p>
            <a:pPr algn="ctr"/>
            <a:endParaRPr lang="zh-CN" altLang="en-US"/>
          </a:p>
        </p:txBody>
      </p:sp>
      <p:sp>
        <p:nvSpPr>
          <p:cNvPr id="11" name="Text Placeholder 11"/>
          <p:cNvSpPr txBox="1"/>
          <p:nvPr/>
        </p:nvSpPr>
        <p:spPr>
          <a:xfrm>
            <a:off x="4220420" y="3170680"/>
            <a:ext cx="3755180" cy="1426720"/>
          </a:xfrm>
          <a:prstGeom prst="rect">
            <a:avLst/>
          </a:prstGeom>
        </p:spPr>
        <p:txBody>
          <a:bodyPr lIns="72823" tIns="36411" rIns="72823" bIns="36411"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zh-CN" altLang="en-US" sz="4400" b="1" dirty="0" smtClean="0">
                <a:solidFill>
                  <a:schemeClr val="tx1">
                    <a:lumMod val="75000"/>
                    <a:lumOff val="25000"/>
                  </a:schemeClr>
                </a:solidFill>
                <a:latin typeface="微软雅黑" panose="020B0503020204020204" pitchFamily="34" charset="-122"/>
                <a:ea typeface="微软雅黑" panose="020B0503020204020204" pitchFamily="34" charset="-122"/>
              </a:rPr>
              <a:t>变化对比</a:t>
            </a:r>
          </a:p>
        </p:txBody>
      </p:sp>
      <p:sp>
        <p:nvSpPr>
          <p:cNvPr id="12" name="椭圆 11"/>
          <p:cNvSpPr/>
          <p:nvPr/>
        </p:nvSpPr>
        <p:spPr>
          <a:xfrm>
            <a:off x="1539240" y="2540000"/>
            <a:ext cx="2453640" cy="245364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3200299" y="4201058"/>
            <a:ext cx="792585" cy="792585"/>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MH_Others_1"/>
          <p:cNvSpPr txBox="1"/>
          <p:nvPr>
            <p:custDataLst>
              <p:tags r:id="rId1"/>
            </p:custDataLst>
          </p:nvPr>
        </p:nvSpPr>
        <p:spPr>
          <a:xfrm>
            <a:off x="851830" y="3088852"/>
            <a:ext cx="3955467" cy="847939"/>
          </a:xfrm>
          <a:prstGeom prst="rect">
            <a:avLst/>
          </a:prstGeom>
          <a:noFill/>
        </p:spPr>
        <p:txBody>
          <a:bodyPr wrap="square" rtlCol="0">
            <a:noAutofit/>
          </a:bodyPr>
          <a:lstStyle/>
          <a:p>
            <a:pPr algn="ctr"/>
            <a:r>
              <a:rPr lang="en-US" altLang="zh-CN" sz="8000" dirty="0" smtClean="0">
                <a:solidFill>
                  <a:schemeClr val="bg1"/>
                </a:solidFill>
                <a:effectLst>
                  <a:outerShdw blurRad="38100" dist="38100" dir="2700000" algn="tl">
                    <a:srgbClr val="000000">
                      <a:alpha val="43137"/>
                    </a:srgbClr>
                  </a:outerShdw>
                </a:effectLst>
                <a:cs typeface="+mn-ea"/>
                <a:sym typeface="+mn-lt"/>
              </a:rPr>
              <a:t>04</a:t>
            </a:r>
            <a:endParaRPr lang="zh-CN" altLang="en-US" sz="8000" dirty="0">
              <a:solidFill>
                <a:schemeClr val="bg1"/>
              </a:solidFill>
              <a:effectLst>
                <a:outerShdw blurRad="38100" dist="38100" dir="2700000" algn="tl">
                  <a:srgbClr val="000000">
                    <a:alpha val="43137"/>
                  </a:srgbClr>
                </a:outerShdw>
              </a:effectLst>
              <a:cs typeface="+mn-ea"/>
              <a:sym typeface="+mn-lt"/>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流程图: 可选过程 37891"/>
          <p:cNvSpPr/>
          <p:nvPr/>
        </p:nvSpPr>
        <p:spPr>
          <a:xfrm>
            <a:off x="468313" y="22227"/>
            <a:ext cx="6870700" cy="444500"/>
          </a:xfrm>
          <a:prstGeom prst="flowChartAlternateProcess">
            <a:avLst/>
          </a:prstGeom>
          <a:noFill/>
          <a:ln w="9525">
            <a:noFill/>
          </a:ln>
        </p:spPr>
        <p:txBody>
          <a:bodyPr anchor="b"/>
          <a:lstStyle/>
          <a:p>
            <a:endParaRPr lang="zh-CN" altLang="zh-CN" sz="2800" b="1">
              <a:solidFill>
                <a:schemeClr val="bg1"/>
              </a:solidFill>
              <a:latin typeface="Arial" panose="020B0604020202020204" pitchFamily="34" charset="0"/>
              <a:ea typeface="黑体" panose="02010609060101010101" charset="-122"/>
              <a:sym typeface="Arial" panose="020B0604020202020204" pitchFamily="34" charset="0"/>
            </a:endParaRPr>
          </a:p>
        </p:txBody>
      </p:sp>
      <p:sp>
        <p:nvSpPr>
          <p:cNvPr id="6" name="直接连接符 7"/>
          <p:cNvSpPr/>
          <p:nvPr/>
        </p:nvSpPr>
        <p:spPr>
          <a:xfrm>
            <a:off x="786376" y="1493000"/>
            <a:ext cx="0" cy="4860000"/>
          </a:xfrm>
          <a:prstGeom prst="line">
            <a:avLst/>
          </a:prstGeom>
          <a:solidFill>
            <a:schemeClr val="tx1"/>
          </a:solidFill>
          <a:ln w="19050" cap="flat" cmpd="sng">
            <a:solidFill>
              <a:schemeClr val="accent1"/>
            </a:solidFill>
            <a:prstDash val="solid"/>
            <a:miter/>
            <a:headEnd type="none" w="med" len="med"/>
            <a:tailEnd type="none" w="med" len="med"/>
          </a:ln>
        </p:spPr>
        <p:txBody>
          <a:bodyPr lIns="68580" tIns="34290" rIns="68580" bIns="34290"/>
          <a:lstStyle/>
          <a:p>
            <a:endParaRPr lang="en-US" altLang="zh-CN" sz="2800" noProof="1">
              <a:latin typeface="Arial" panose="020B0604020202020204" pitchFamily="34" charset="0"/>
              <a:ea typeface="宋体" panose="02010600030101010101" pitchFamily="2" charset="-122"/>
            </a:endParaRPr>
          </a:p>
        </p:txBody>
      </p:sp>
      <p:sp>
        <p:nvSpPr>
          <p:cNvPr id="7" name="椭圆 2"/>
          <p:cNvSpPr>
            <a:spLocks noChangeArrowheads="1"/>
          </p:cNvSpPr>
          <p:nvPr/>
        </p:nvSpPr>
        <p:spPr bwMode="auto">
          <a:xfrm>
            <a:off x="713526" y="1775595"/>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8" name="矩形 57"/>
          <p:cNvSpPr>
            <a:spLocks noChangeArrowheads="1"/>
          </p:cNvSpPr>
          <p:nvPr/>
        </p:nvSpPr>
        <p:spPr bwMode="auto">
          <a:xfrm>
            <a:off x="932082" y="1664001"/>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提名者</a:t>
            </a:r>
            <a:endParaRPr lang="en-US"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文本框 14"/>
          <p:cNvSpPr txBox="1"/>
          <p:nvPr/>
        </p:nvSpPr>
        <p:spPr>
          <a:xfrm>
            <a:off x="859228" y="2040005"/>
            <a:ext cx="7772622" cy="851323"/>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更新了省人民政府各有关组成部门及直属机构的名单，新增了首批启动建设的省实验室和第二批授予提名资格的社会组织机构。</a:t>
            </a:r>
            <a:endParaRPr lang="en-US" altLang="zh-CN" dirty="0" smtClean="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矩形 57"/>
          <p:cNvSpPr>
            <a:spLocks noChangeArrowheads="1"/>
          </p:cNvSpPr>
          <p:nvPr/>
        </p:nvSpPr>
        <p:spPr bwMode="auto">
          <a:xfrm>
            <a:off x="945408" y="2974010"/>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外籍专家</a:t>
            </a:r>
          </a:p>
        </p:txBody>
      </p:sp>
      <p:sp>
        <p:nvSpPr>
          <p:cNvPr id="13" name="椭圆 2"/>
          <p:cNvSpPr>
            <a:spLocks noChangeArrowheads="1"/>
          </p:cNvSpPr>
          <p:nvPr/>
        </p:nvSpPr>
        <p:spPr bwMode="auto">
          <a:xfrm>
            <a:off x="713526" y="3089210"/>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14" name="文本框 14"/>
          <p:cNvSpPr txBox="1"/>
          <p:nvPr/>
        </p:nvSpPr>
        <p:spPr>
          <a:xfrm>
            <a:off x="860400" y="3361956"/>
            <a:ext cx="8026622" cy="484748"/>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允许满足一定条件的外籍专家作为完成人被提名</a:t>
            </a:r>
            <a:r>
              <a:rPr lang="zh-CN" altLang="en-US"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自然科学奖</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矩形 57"/>
          <p:cNvSpPr>
            <a:spLocks noChangeArrowheads="1"/>
          </p:cNvSpPr>
          <p:nvPr/>
        </p:nvSpPr>
        <p:spPr bwMode="auto">
          <a:xfrm>
            <a:off x="968208" y="3918410"/>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标准规范</a:t>
            </a:r>
          </a:p>
        </p:txBody>
      </p:sp>
      <p:sp>
        <p:nvSpPr>
          <p:cNvPr id="16" name="椭圆 2"/>
          <p:cNvSpPr>
            <a:spLocks noChangeArrowheads="1"/>
          </p:cNvSpPr>
          <p:nvPr/>
        </p:nvSpPr>
        <p:spPr bwMode="auto">
          <a:xfrm>
            <a:off x="714726" y="4040810"/>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17" name="文本框 14"/>
          <p:cNvSpPr txBox="1"/>
          <p:nvPr/>
        </p:nvSpPr>
        <p:spPr>
          <a:xfrm>
            <a:off x="868800" y="4299156"/>
            <a:ext cx="8026622" cy="435825"/>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技术发明奖和科技进步奖增加标准规范作为佐证材料。</a:t>
            </a:r>
            <a:endParaRPr lang="zh-CN" altLang="zh-CN"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矩形 57"/>
          <p:cNvSpPr>
            <a:spLocks noChangeArrowheads="1"/>
          </p:cNvSpPr>
          <p:nvPr/>
        </p:nvSpPr>
        <p:spPr bwMode="auto">
          <a:xfrm>
            <a:off x="962208" y="4870010"/>
            <a:ext cx="2700000"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整体应用满两年</a:t>
            </a:r>
          </a:p>
        </p:txBody>
      </p:sp>
      <p:sp>
        <p:nvSpPr>
          <p:cNvPr id="19" name="椭圆 2"/>
          <p:cNvSpPr>
            <a:spLocks noChangeArrowheads="1"/>
          </p:cNvSpPr>
          <p:nvPr/>
        </p:nvSpPr>
        <p:spPr bwMode="auto">
          <a:xfrm>
            <a:off x="708726" y="5014010"/>
            <a:ext cx="145709" cy="147804"/>
          </a:xfrm>
          <a:prstGeom prst="ellipse">
            <a:avLst/>
          </a:prstGeom>
          <a:solidFill>
            <a:schemeClr val="accent1"/>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20" name="文本框 14"/>
          <p:cNvSpPr txBox="1"/>
          <p:nvPr/>
        </p:nvSpPr>
        <p:spPr>
          <a:xfrm>
            <a:off x="877200" y="5250756"/>
            <a:ext cx="8026622" cy="1315745"/>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技术发明奖和科技进步奖要求成果整体应用满两年。佐证材料：如验收报告、用户报告、销售或服务合同等。应用单位出具的相应说明或证明可以作为佐证材料，须加盖法人单位公章。</a:t>
            </a:r>
          </a:p>
        </p:txBody>
      </p:sp>
    </p:spTree>
    <p:extLst>
      <p:ext uri="{BB962C8B-B14F-4D97-AF65-F5344CB8AC3E}">
        <p14:creationId xmlns="" xmlns:p14="http://schemas.microsoft.com/office/powerpoint/2010/main" val="2703350353"/>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日期占位符 1"/>
          <p:cNvSpPr/>
          <p:nvPr/>
        </p:nvSpPr>
        <p:spPr>
          <a:xfrm>
            <a:off x="457200" y="6245225"/>
            <a:ext cx="2133600" cy="476251"/>
          </a:xfrm>
          <a:prstGeom prst="rect">
            <a:avLst/>
          </a:prstGeom>
          <a:noFill/>
          <a:ln w="9525">
            <a:noFill/>
          </a:ln>
        </p:spPr>
        <p:txBody>
          <a:bodyPr anchor="t"/>
          <a:lstStyle/>
          <a:p>
            <a:pPr lvl="0" indent="0"/>
            <a:endParaRPr lang="zh-CN" altLang="en-US" sz="1400" dirty="0">
              <a:latin typeface="Arial" panose="020B0604020202020204" pitchFamily="34" charset="0"/>
              <a:ea typeface="宋体" panose="02010600030101010101" pitchFamily="2" charset="-122"/>
            </a:endParaRPr>
          </a:p>
        </p:txBody>
      </p:sp>
      <p:sp>
        <p:nvSpPr>
          <p:cNvPr id="21" name="矩形 20"/>
          <p:cNvSpPr/>
          <p:nvPr/>
        </p:nvSpPr>
        <p:spPr>
          <a:xfrm>
            <a:off x="0" y="0"/>
            <a:ext cx="9144000" cy="24348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69" y="426"/>
            <a:ext cx="9142871" cy="2374476"/>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814" tIns="36407" rIns="72814" bIns="36407" numCol="1" spcCol="0" rtlCol="0" fromWordArt="0" anchor="ctr" anchorCtr="0" forceAA="0" compatLnSpc="1">
            <a:noAutofit/>
          </a:bodyPr>
          <a:lstStyle/>
          <a:p>
            <a:pPr algn="ctr"/>
            <a:endParaRPr lang="zh-CN" altLang="en-US"/>
          </a:p>
        </p:txBody>
      </p:sp>
      <p:sp>
        <p:nvSpPr>
          <p:cNvPr id="11" name="Text Placeholder 11"/>
          <p:cNvSpPr txBox="1"/>
          <p:nvPr/>
        </p:nvSpPr>
        <p:spPr>
          <a:xfrm>
            <a:off x="4220420" y="3170680"/>
            <a:ext cx="3755180" cy="1426720"/>
          </a:xfrm>
          <a:prstGeom prst="rect">
            <a:avLst/>
          </a:prstGeom>
        </p:spPr>
        <p:txBody>
          <a:bodyPr lIns="72823" tIns="36411" rIns="72823" bIns="36411"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zh-CN" altLang="en-US" sz="4400" b="1" dirty="0" smtClean="0">
                <a:solidFill>
                  <a:schemeClr val="tx1">
                    <a:lumMod val="75000"/>
                    <a:lumOff val="25000"/>
                  </a:schemeClr>
                </a:solidFill>
                <a:latin typeface="微软雅黑" panose="020B0503020204020204" pitchFamily="34" charset="-122"/>
                <a:ea typeface="微软雅黑" panose="020B0503020204020204" pitchFamily="34" charset="-122"/>
              </a:rPr>
              <a:t>其他事项</a:t>
            </a:r>
          </a:p>
        </p:txBody>
      </p:sp>
      <p:sp>
        <p:nvSpPr>
          <p:cNvPr id="12" name="椭圆 11"/>
          <p:cNvSpPr/>
          <p:nvPr/>
        </p:nvSpPr>
        <p:spPr>
          <a:xfrm>
            <a:off x="1539240" y="2540000"/>
            <a:ext cx="2453640" cy="245364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3200299" y="4201058"/>
            <a:ext cx="792585" cy="792585"/>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MH_Others_1"/>
          <p:cNvSpPr txBox="1"/>
          <p:nvPr>
            <p:custDataLst>
              <p:tags r:id="rId1"/>
            </p:custDataLst>
          </p:nvPr>
        </p:nvSpPr>
        <p:spPr>
          <a:xfrm>
            <a:off x="851830" y="3088852"/>
            <a:ext cx="3955467" cy="847939"/>
          </a:xfrm>
          <a:prstGeom prst="rect">
            <a:avLst/>
          </a:prstGeom>
          <a:noFill/>
        </p:spPr>
        <p:txBody>
          <a:bodyPr wrap="square" rtlCol="0">
            <a:noAutofit/>
          </a:bodyPr>
          <a:lstStyle/>
          <a:p>
            <a:pPr algn="ctr"/>
            <a:r>
              <a:rPr lang="en-US" altLang="zh-CN" sz="8000" dirty="0" smtClean="0">
                <a:solidFill>
                  <a:schemeClr val="bg1"/>
                </a:solidFill>
                <a:effectLst>
                  <a:outerShdw blurRad="38100" dist="38100" dir="2700000" algn="tl">
                    <a:srgbClr val="000000">
                      <a:alpha val="43137"/>
                    </a:srgbClr>
                  </a:outerShdw>
                </a:effectLst>
                <a:cs typeface="+mn-ea"/>
                <a:sym typeface="+mn-lt"/>
              </a:rPr>
              <a:t>05</a:t>
            </a:r>
            <a:endParaRPr lang="zh-CN" altLang="en-US" sz="8000" dirty="0">
              <a:solidFill>
                <a:schemeClr val="bg1"/>
              </a:solidFill>
              <a:effectLst>
                <a:outerShdw blurRad="38100" dist="38100" dir="2700000" algn="tl">
                  <a:srgbClr val="000000">
                    <a:alpha val="43137"/>
                  </a:srgbClr>
                </a:outerShdw>
              </a:effectLst>
              <a:cs typeface="+mn-ea"/>
              <a:sym typeface="+mn-lt"/>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94034" y="1778635"/>
            <a:ext cx="8185785" cy="3939540"/>
          </a:xfrm>
          <a:prstGeom prst="rect">
            <a:avLst/>
          </a:prstGeom>
          <a:noFill/>
        </p:spPr>
        <p:txBody>
          <a:bodyPr wrap="square" rtlCol="0" anchor="t">
            <a:spAutoFit/>
          </a:bodyPr>
          <a:lstStyle/>
          <a:p>
            <a:pPr lvl="1">
              <a:spcBef>
                <a:spcPts val="1200"/>
              </a:spcBef>
            </a:pPr>
            <a:r>
              <a:rPr lang="en-US" altLang="zh-CN" sz="2000" b="1" dirty="0" smtClean="0">
                <a:latin typeface="微软雅黑" panose="020B0503020204020204" pitchFamily="34" charset="-122"/>
                <a:ea typeface="微软雅黑" panose="020B0503020204020204" pitchFamily="34" charset="-122"/>
                <a:sym typeface="+mn-ea"/>
              </a:rPr>
              <a:t>【</a:t>
            </a:r>
            <a:r>
              <a:rPr lang="zh-CN" altLang="en-US" sz="2000" b="1" dirty="0" smtClean="0">
                <a:latin typeface="微软雅黑" panose="020B0503020204020204" pitchFamily="34" charset="-122"/>
                <a:ea typeface="微软雅黑" panose="020B0503020204020204" pitchFamily="34" charset="-122"/>
                <a:sym typeface="+mn-ea"/>
              </a:rPr>
              <a:t>业务咨询</a:t>
            </a:r>
            <a:r>
              <a:rPr lang="en-US" altLang="zh-CN" sz="2000" b="1" dirty="0" smtClean="0">
                <a:latin typeface="微软雅黑" panose="020B0503020204020204" pitchFamily="34" charset="-122"/>
                <a:ea typeface="微软雅黑" panose="020B0503020204020204" pitchFamily="34" charset="-122"/>
                <a:sym typeface="+mn-ea"/>
              </a:rPr>
              <a:t>】</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lvl="2">
              <a:spcBef>
                <a:spcPts val="0"/>
              </a:spcBef>
            </a:pPr>
            <a:r>
              <a:rPr lang="en-US" altLang="zh-CN" sz="2000" dirty="0" smtClean="0">
                <a:latin typeface="微软雅黑" panose="020B0503020204020204" pitchFamily="34" charset="-122"/>
                <a:ea typeface="微软雅黑" panose="020B0503020204020204" pitchFamily="34" charset="-122"/>
                <a:sym typeface="+mn-ea"/>
              </a:rPr>
              <a:t>020-83163328</a:t>
            </a:r>
            <a:r>
              <a:rPr lang="zh-CN" altLang="en-US" sz="2000" dirty="0" smtClean="0">
                <a:latin typeface="微软雅黑" panose="020B0503020204020204" pitchFamily="34" charset="-122"/>
                <a:ea typeface="微软雅黑" panose="020B0503020204020204" pitchFamily="34" charset="-122"/>
                <a:sym typeface="+mn-ea"/>
              </a:rPr>
              <a:t>、</a:t>
            </a:r>
            <a:r>
              <a:rPr lang="en-US" altLang="zh-CN" sz="2000" dirty="0" smtClean="0">
                <a:latin typeface="微软雅黑" panose="020B0503020204020204" pitchFamily="34" charset="-122"/>
                <a:ea typeface="微软雅黑" panose="020B0503020204020204" pitchFamily="34" charset="-122"/>
                <a:sym typeface="+mn-ea"/>
              </a:rPr>
              <a:t>83163329</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lvl="2">
              <a:spcBef>
                <a:spcPts val="0"/>
              </a:spcBef>
            </a:pPr>
            <a:r>
              <a:rPr lang="en-US" altLang="zh-CN" sz="2000" dirty="0" smtClean="0">
                <a:latin typeface="微软雅黑" panose="020B0503020204020204" pitchFamily="34" charset="-122"/>
                <a:ea typeface="微软雅黑" panose="020B0503020204020204" pitchFamily="34" charset="-122"/>
                <a:sym typeface="+mn-ea"/>
              </a:rPr>
              <a:t>020-83163326</a:t>
            </a:r>
            <a:r>
              <a:rPr lang="zh-CN" altLang="en-US" sz="2000" dirty="0" smtClean="0">
                <a:latin typeface="微软雅黑" panose="020B0503020204020204" pitchFamily="34" charset="-122"/>
                <a:ea typeface="微软雅黑" panose="020B0503020204020204" pitchFamily="34" charset="-122"/>
                <a:sym typeface="+mn-ea"/>
              </a:rPr>
              <a:t>、</a:t>
            </a:r>
            <a:r>
              <a:rPr lang="en-US" altLang="zh-CN" sz="2000" dirty="0" smtClean="0">
                <a:latin typeface="微软雅黑" panose="020B0503020204020204" pitchFamily="34" charset="-122"/>
                <a:ea typeface="微软雅黑" panose="020B0503020204020204" pitchFamily="34" charset="-122"/>
                <a:sym typeface="+mn-ea"/>
              </a:rPr>
              <a:t>83163925</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lvl="1">
              <a:spcBef>
                <a:spcPts val="1200"/>
              </a:spcBef>
            </a:pPr>
            <a:r>
              <a:rPr lang="en-US" altLang="zh-CN" sz="2000" b="1" dirty="0" smtClean="0">
                <a:latin typeface="微软雅黑" panose="020B0503020204020204" pitchFamily="34" charset="-122"/>
                <a:ea typeface="微软雅黑" panose="020B0503020204020204" pitchFamily="34" charset="-122"/>
                <a:sym typeface="+mn-ea"/>
              </a:rPr>
              <a:t>【</a:t>
            </a:r>
            <a:r>
              <a:rPr lang="zh-CN" altLang="en-US" sz="2000" b="1" dirty="0" smtClean="0">
                <a:latin typeface="微软雅黑" panose="020B0503020204020204" pitchFamily="34" charset="-122"/>
                <a:ea typeface="微软雅黑" panose="020B0503020204020204" pitchFamily="34" charset="-122"/>
                <a:sym typeface="+mn-ea"/>
              </a:rPr>
              <a:t>网络支持</a:t>
            </a:r>
            <a:r>
              <a:rPr lang="en-US" altLang="zh-CN" sz="2000" b="1" dirty="0" smtClean="0">
                <a:latin typeface="微软雅黑" panose="020B0503020204020204" pitchFamily="34" charset="-122"/>
                <a:ea typeface="微软雅黑" panose="020B0503020204020204" pitchFamily="34" charset="-122"/>
                <a:sym typeface="+mn-ea"/>
              </a:rPr>
              <a:t>】</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lvl="2">
              <a:spcBef>
                <a:spcPts val="0"/>
              </a:spcBef>
            </a:pPr>
            <a:r>
              <a:rPr lang="en-US" altLang="zh-CN" sz="2000" dirty="0" smtClean="0">
                <a:latin typeface="微软雅黑" panose="020B0503020204020204" pitchFamily="34" charset="-122"/>
                <a:ea typeface="微软雅黑" panose="020B0503020204020204" pitchFamily="34" charset="-122"/>
                <a:sym typeface="+mn-ea"/>
              </a:rPr>
              <a:t>020-83163338 </a:t>
            </a:r>
            <a:r>
              <a:rPr lang="zh-CN" altLang="en-US" sz="2000" dirty="0" smtClean="0">
                <a:latin typeface="微软雅黑" panose="020B0503020204020204" pitchFamily="34" charset="-122"/>
                <a:ea typeface="微软雅黑" panose="020B0503020204020204" pitchFamily="34" charset="-122"/>
                <a:sym typeface="+mn-ea"/>
              </a:rPr>
              <a:t>（广东省科技业务阳光政务平台）</a:t>
            </a:r>
            <a:endParaRPr lang="en-US" altLang="zh-CN" sz="2000" dirty="0" smtClean="0">
              <a:latin typeface="微软雅黑" panose="020B0503020204020204" pitchFamily="34" charset="-122"/>
              <a:ea typeface="微软雅黑" panose="020B0503020204020204" pitchFamily="34" charset="-122"/>
              <a:sym typeface="+mn-ea"/>
            </a:endParaRPr>
          </a:p>
          <a:p>
            <a:pPr lvl="2">
              <a:spcBef>
                <a:spcPts val="0"/>
              </a:spcBef>
            </a:pPr>
            <a:r>
              <a:rPr lang="en-US" altLang="zh-CN" sz="2000" dirty="0" smtClean="0">
                <a:latin typeface="微软雅黑" panose="020B0503020204020204" pitchFamily="34" charset="-122"/>
                <a:ea typeface="微软雅黑" panose="020B0503020204020204" pitchFamily="34" charset="-122"/>
                <a:sym typeface="+mn-ea"/>
              </a:rPr>
              <a:t>12345 </a:t>
            </a:r>
            <a:r>
              <a:rPr lang="zh-CN" altLang="en-US" sz="2000" dirty="0" smtClean="0">
                <a:latin typeface="微软雅黑" panose="020B0503020204020204" pitchFamily="34" charset="-122"/>
                <a:ea typeface="微软雅黑" panose="020B0503020204020204" pitchFamily="34" charset="-122"/>
                <a:sym typeface="+mn-ea"/>
              </a:rPr>
              <a:t>（广东政务服务网）</a:t>
            </a:r>
            <a:endParaRPr lang="zh-CN" altLang="en-US" sz="2000" dirty="0" smtClean="0">
              <a:solidFill>
                <a:schemeClr val="tx1"/>
              </a:solidFill>
              <a:latin typeface="微软雅黑" panose="020B0503020204020204" pitchFamily="34" charset="-122"/>
              <a:ea typeface="微软雅黑" panose="020B0503020204020204" pitchFamily="34" charset="-122"/>
            </a:endParaRPr>
          </a:p>
          <a:p>
            <a:pPr lvl="1">
              <a:spcBef>
                <a:spcPts val="1200"/>
              </a:spcBef>
            </a:pPr>
            <a:r>
              <a:rPr lang="en-US" altLang="zh-CN" sz="2000" b="1" dirty="0" smtClean="0">
                <a:latin typeface="微软雅黑" panose="020B0503020204020204" pitchFamily="34" charset="-122"/>
                <a:ea typeface="微软雅黑" panose="020B0503020204020204" pitchFamily="34" charset="-122"/>
                <a:sym typeface="+mn-ea"/>
              </a:rPr>
              <a:t>【</a:t>
            </a:r>
            <a:r>
              <a:rPr lang="zh-CN" altLang="en-US" sz="2000" b="1" dirty="0" smtClean="0">
                <a:latin typeface="微软雅黑" panose="020B0503020204020204" pitchFamily="34" charset="-122"/>
                <a:ea typeface="微软雅黑" panose="020B0503020204020204" pitchFamily="34" charset="-122"/>
                <a:sym typeface="+mn-ea"/>
              </a:rPr>
              <a:t>综合业务办理大厅</a:t>
            </a:r>
            <a:r>
              <a:rPr lang="en-US" altLang="zh-CN" sz="2000" b="1" dirty="0" smtClean="0">
                <a:latin typeface="微软雅黑" panose="020B0503020204020204" pitchFamily="34" charset="-122"/>
                <a:ea typeface="微软雅黑" panose="020B0503020204020204" pitchFamily="34" charset="-122"/>
                <a:sym typeface="+mn-ea"/>
              </a:rPr>
              <a:t>】</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lvl="2">
              <a:spcBef>
                <a:spcPts val="1200"/>
              </a:spcBef>
            </a:pPr>
            <a:r>
              <a:rPr lang="en-US" altLang="zh-CN" sz="2000" dirty="0" smtClean="0">
                <a:latin typeface="微软雅黑" panose="020B0503020204020204" pitchFamily="34" charset="-122"/>
                <a:ea typeface="微软雅黑" panose="020B0503020204020204" pitchFamily="34" charset="-122"/>
                <a:sym typeface="+mn-ea"/>
              </a:rPr>
              <a:t>020-83163930</a:t>
            </a:r>
            <a:r>
              <a:rPr lang="zh-CN" altLang="en-US" sz="2000" dirty="0" smtClean="0">
                <a:latin typeface="微软雅黑" panose="020B0503020204020204" pitchFamily="34" charset="-122"/>
                <a:ea typeface="微软雅黑" panose="020B0503020204020204" pitchFamily="34" charset="-122"/>
                <a:sym typeface="+mn-ea"/>
              </a:rPr>
              <a:t>、</a:t>
            </a:r>
            <a:r>
              <a:rPr lang="en-US" altLang="zh-CN" sz="2000" dirty="0" smtClean="0">
                <a:latin typeface="微软雅黑" panose="020B0503020204020204" pitchFamily="34" charset="-122"/>
                <a:ea typeface="微软雅黑" panose="020B0503020204020204" pitchFamily="34" charset="-122"/>
                <a:sym typeface="+mn-ea"/>
              </a:rPr>
              <a:t>83163932</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lvl="1">
              <a:spcBef>
                <a:spcPts val="1200"/>
              </a:spcBef>
            </a:pPr>
            <a:r>
              <a:rPr lang="en-US" altLang="zh-CN" sz="2000" b="1" dirty="0" smtClean="0">
                <a:latin typeface="微软雅黑" panose="020B0503020204020204" pitchFamily="34" charset="-122"/>
                <a:ea typeface="微软雅黑" panose="020B0503020204020204" pitchFamily="34" charset="-122"/>
                <a:sym typeface="+mn-ea"/>
              </a:rPr>
              <a:t>【</a:t>
            </a:r>
            <a:r>
              <a:rPr lang="zh-CN" altLang="en-US" sz="2000" b="1" dirty="0" smtClean="0">
                <a:latin typeface="微软雅黑" panose="020B0503020204020204" pitchFamily="34" charset="-122"/>
                <a:ea typeface="微软雅黑" panose="020B0503020204020204" pitchFamily="34" charset="-122"/>
                <a:sym typeface="+mn-ea"/>
              </a:rPr>
              <a:t>受理地点</a:t>
            </a:r>
            <a:r>
              <a:rPr lang="en-US" altLang="zh-CN" sz="2000" b="1" dirty="0" smtClean="0">
                <a:latin typeface="微软雅黑" panose="020B0503020204020204" pitchFamily="34" charset="-122"/>
                <a:ea typeface="微软雅黑" panose="020B0503020204020204" pitchFamily="34" charset="-122"/>
                <a:sym typeface="+mn-ea"/>
              </a:rPr>
              <a:t>】</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lvl="2">
              <a:spcBef>
                <a:spcPts val="1200"/>
              </a:spcBef>
            </a:pPr>
            <a:r>
              <a:rPr lang="zh-CN" altLang="en-US" sz="2000" dirty="0" smtClean="0">
                <a:latin typeface="微软雅黑" panose="020B0503020204020204" pitchFamily="34" charset="-122"/>
                <a:ea typeface="微软雅黑" panose="020B0503020204020204" pitchFamily="34" charset="-122"/>
                <a:sym typeface="+mn-ea"/>
              </a:rPr>
              <a:t>广州市连新路</a:t>
            </a:r>
            <a:r>
              <a:rPr lang="en-US" altLang="zh-CN" sz="2000" dirty="0" smtClean="0">
                <a:latin typeface="微软雅黑" panose="020B0503020204020204" pitchFamily="34" charset="-122"/>
                <a:ea typeface="微软雅黑" panose="020B0503020204020204" pitchFamily="34" charset="-122"/>
                <a:sym typeface="+mn-ea"/>
              </a:rPr>
              <a:t>171</a:t>
            </a:r>
            <a:r>
              <a:rPr lang="zh-CN" altLang="en-US" sz="2000" dirty="0" smtClean="0">
                <a:latin typeface="微软雅黑" panose="020B0503020204020204" pitchFamily="34" charset="-122"/>
                <a:ea typeface="微软雅黑" panose="020B0503020204020204" pitchFamily="34" charset="-122"/>
                <a:sym typeface="+mn-ea"/>
              </a:rPr>
              <a:t>号信息大楼</a:t>
            </a:r>
            <a:r>
              <a:rPr lang="en-US" altLang="zh-CN" sz="2000" dirty="0" smtClean="0">
                <a:latin typeface="微软雅黑" panose="020B0503020204020204" pitchFamily="34" charset="-122"/>
                <a:ea typeface="微软雅黑" panose="020B0503020204020204" pitchFamily="34" charset="-122"/>
                <a:sym typeface="+mn-ea"/>
              </a:rPr>
              <a:t>1</a:t>
            </a:r>
            <a:r>
              <a:rPr lang="zh-CN" altLang="en-US" sz="2000" dirty="0" smtClean="0">
                <a:latin typeface="微软雅黑" panose="020B0503020204020204" pitchFamily="34" charset="-122"/>
                <a:ea typeface="微软雅黑" panose="020B0503020204020204" pitchFamily="34" charset="-122"/>
                <a:sym typeface="+mn-ea"/>
              </a:rPr>
              <a:t>楼综合业务办理大厅。</a:t>
            </a:r>
            <a:endParaRPr lang="zh-CN" altLang="en-US" sz="2000"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066569" y="1860375"/>
            <a:ext cx="7480761" cy="1284006"/>
          </a:xfrm>
          <a:prstGeom prst="rect">
            <a:avLst/>
          </a:prstGeom>
          <a:noFill/>
        </p:spPr>
        <p:txBody>
          <a:bodyPr wrap="square" rtlCol="0">
            <a:spAutoFit/>
          </a:bodyPr>
          <a:lstStyle/>
          <a:p>
            <a:pPr algn="ctr">
              <a:lnSpc>
                <a:spcPct val="130000"/>
              </a:lnSpc>
            </a:pPr>
            <a:r>
              <a:rPr lang="zh-CN" altLang="en-US" sz="66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谢谢大家！</a:t>
            </a:r>
            <a:endParaRPr lang="en-US" altLang="zh-CN" sz="66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等腰三角形 12"/>
          <p:cNvSpPr/>
          <p:nvPr/>
        </p:nvSpPr>
        <p:spPr>
          <a:xfrm>
            <a:off x="-2197100" y="5204232"/>
            <a:ext cx="14008100" cy="1653768"/>
          </a:xfrm>
          <a:prstGeom prst="triangle">
            <a:avLst>
              <a:gd name="adj" fmla="val 49861"/>
            </a:avLst>
          </a:prstGeom>
          <a:solidFill>
            <a:srgbClr val="B500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638300" y="5926100"/>
            <a:ext cx="6007100" cy="1815882"/>
          </a:xfrm>
          <a:prstGeom prst="rect">
            <a:avLst/>
          </a:prstGeom>
          <a:noFill/>
        </p:spPr>
        <p:txBody>
          <a:bodyPr wrap="square" rtlCol="0">
            <a:spAutoFit/>
          </a:bodyPr>
          <a:lstStyle/>
          <a:p>
            <a:pPr algn="ctr">
              <a:buNone/>
            </a:pPr>
            <a:r>
              <a:rPr lang="zh-CN" altLang="en-US" sz="2800" cap="all" dirty="0" smtClean="0">
                <a:solidFill>
                  <a:schemeClr val="bg1"/>
                </a:solidFill>
                <a:latin typeface="微软雅黑" pitchFamily="34" charset="-122"/>
                <a:ea typeface="微软雅黑" pitchFamily="34" charset="-122"/>
                <a:cs typeface="Arial" panose="020B0604020202020204" pitchFamily="34" charset="0"/>
              </a:rPr>
              <a:t>广东省科学技术奖评审委员会办公室</a:t>
            </a:r>
            <a:endParaRPr lang="en-US" altLang="zh-CN" sz="2800" cap="all" dirty="0" smtClean="0">
              <a:solidFill>
                <a:schemeClr val="bg1"/>
              </a:solidFill>
              <a:latin typeface="微软雅黑" pitchFamily="34" charset="-122"/>
              <a:ea typeface="微软雅黑" pitchFamily="34" charset="-122"/>
              <a:cs typeface="Arial" panose="020B0604020202020204" pitchFamily="34" charset="0"/>
            </a:endParaRPr>
          </a:p>
          <a:p>
            <a:pPr algn="ctr"/>
            <a:r>
              <a:rPr lang="en-US" altLang="zh-CN" sz="2800" cap="all" dirty="0" smtClean="0">
                <a:solidFill>
                  <a:schemeClr val="bg1"/>
                </a:solidFill>
                <a:latin typeface="微软雅黑" pitchFamily="34" charset="-122"/>
                <a:ea typeface="微软雅黑" pitchFamily="34" charset="-122"/>
                <a:cs typeface="Arial" panose="020B0604020202020204" pitchFamily="34" charset="0"/>
              </a:rPr>
              <a:t>2019</a:t>
            </a:r>
            <a:r>
              <a:rPr lang="zh-CN" altLang="en-US" sz="2800" cap="all" dirty="0" smtClean="0">
                <a:solidFill>
                  <a:schemeClr val="bg1"/>
                </a:solidFill>
                <a:latin typeface="微软雅黑" pitchFamily="34" charset="-122"/>
                <a:ea typeface="微软雅黑" pitchFamily="34" charset="-122"/>
                <a:cs typeface="Arial" panose="020B0604020202020204" pitchFamily="34" charset="0"/>
              </a:rPr>
              <a:t>年</a:t>
            </a:r>
            <a:r>
              <a:rPr lang="en-US" altLang="zh-CN" sz="2800" cap="all" dirty="0" smtClean="0">
                <a:solidFill>
                  <a:schemeClr val="bg1"/>
                </a:solidFill>
                <a:latin typeface="微软雅黑" pitchFamily="34" charset="-122"/>
                <a:ea typeface="微软雅黑" pitchFamily="34" charset="-122"/>
                <a:cs typeface="Arial" panose="020B0604020202020204" pitchFamily="34" charset="0"/>
              </a:rPr>
              <a:t> 8</a:t>
            </a:r>
            <a:r>
              <a:rPr lang="zh-CN" altLang="en-US" sz="2800" cap="all" dirty="0" smtClean="0">
                <a:solidFill>
                  <a:schemeClr val="bg1"/>
                </a:solidFill>
                <a:latin typeface="微软雅黑" pitchFamily="34" charset="-122"/>
                <a:ea typeface="微软雅黑" pitchFamily="34" charset="-122"/>
                <a:cs typeface="Arial" panose="020B0604020202020204" pitchFamily="34" charset="0"/>
              </a:rPr>
              <a:t>月</a:t>
            </a:r>
          </a:p>
          <a:p>
            <a:pPr algn="ctr">
              <a:buNone/>
            </a:pPr>
            <a:endParaRPr lang="en-US" altLang="zh-CN" sz="2800" cap="all" dirty="0" smtClean="0">
              <a:solidFill>
                <a:schemeClr val="bg1"/>
              </a:solidFill>
              <a:latin typeface="Adobe 黑体 Std R" panose="020B0400000000000000" pitchFamily="34" charset="-122"/>
              <a:ea typeface="Adobe 黑体 Std R" panose="020B0400000000000000" pitchFamily="34" charset="-122"/>
              <a:cs typeface="Arial" panose="020B0604020202020204" pitchFamily="34" charset="0"/>
            </a:endParaRPr>
          </a:p>
          <a:p>
            <a:pPr algn="ctr">
              <a:buNone/>
            </a:pPr>
            <a:endParaRPr lang="zh-CN" altLang="en-US" sz="2800" cap="all" dirty="0">
              <a:solidFill>
                <a:schemeClr val="bg1"/>
              </a:solidFill>
              <a:latin typeface="Adobe 黑体 Std R" panose="020B0400000000000000" pitchFamily="34" charset="-122"/>
              <a:ea typeface="Adobe 黑体 Std R" panose="020B0400000000000000" pitchFamily="34" charset="-122"/>
              <a:cs typeface="Arial" panose="020B0604020202020204" pitchFamily="34" charset="0"/>
            </a:endParaRPr>
          </a:p>
        </p:txBody>
      </p:sp>
    </p:spTree>
    <p:extLst>
      <p:ext uri="{BB962C8B-B14F-4D97-AF65-F5344CB8AC3E}">
        <p14:creationId xmlns="" xmlns:p14="http://schemas.microsoft.com/office/powerpoint/2010/main" val="827795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6"/>
          <p:cNvGrpSpPr>
            <a:grpSpLocks noChangeAspect="1"/>
          </p:cNvGrpSpPr>
          <p:nvPr/>
        </p:nvGrpSpPr>
        <p:grpSpPr>
          <a:xfrm>
            <a:off x="816358" y="3315716"/>
            <a:ext cx="1784909" cy="1784909"/>
            <a:chOff x="575056" y="2871788"/>
            <a:chExt cx="1487424" cy="1487424"/>
          </a:xfrm>
        </p:grpSpPr>
        <p:sp>
          <p:nvSpPr>
            <p:cNvPr id="41" name="椭圆 40"/>
            <p:cNvSpPr/>
            <p:nvPr/>
          </p:nvSpPr>
          <p:spPr>
            <a:xfrm>
              <a:off x="575056" y="2871788"/>
              <a:ext cx="1487424" cy="148742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TextBox 55"/>
            <p:cNvSpPr txBox="1"/>
            <p:nvPr/>
          </p:nvSpPr>
          <p:spPr>
            <a:xfrm>
              <a:off x="850900" y="3340100"/>
              <a:ext cx="1206500" cy="538609"/>
            </a:xfrm>
            <a:prstGeom prst="rect">
              <a:avLst/>
            </a:prstGeom>
            <a:noFill/>
          </p:spPr>
          <p:txBody>
            <a:bodyPr wrap="square" rtlCol="0">
              <a:spAutoFit/>
            </a:bodyPr>
            <a:lstStyle/>
            <a:p>
              <a:r>
                <a:rPr lang="zh-CN" altLang="en-US" sz="3600" b="1" dirty="0" smtClean="0">
                  <a:solidFill>
                    <a:schemeClr val="bg1"/>
                  </a:solidFill>
                  <a:latin typeface="微软雅黑" pitchFamily="34" charset="-122"/>
                  <a:ea typeface="微软雅黑" pitchFamily="34" charset="-122"/>
                </a:rPr>
                <a:t>定额</a:t>
              </a:r>
              <a:endParaRPr lang="zh-CN" altLang="en-US" sz="3600" b="1" dirty="0">
                <a:solidFill>
                  <a:schemeClr val="bg1"/>
                </a:solidFill>
                <a:latin typeface="微软雅黑" pitchFamily="34" charset="-122"/>
                <a:ea typeface="微软雅黑" pitchFamily="34" charset="-122"/>
              </a:endParaRPr>
            </a:p>
          </p:txBody>
        </p:sp>
      </p:grpSp>
      <p:sp>
        <p:nvSpPr>
          <p:cNvPr id="8" name="圆角矩形 7"/>
          <p:cNvSpPr/>
          <p:nvPr/>
        </p:nvSpPr>
        <p:spPr>
          <a:xfrm>
            <a:off x="3225169" y="1609709"/>
            <a:ext cx="4864733" cy="248475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lnSpc>
                <a:spcPct val="150000"/>
              </a:lnSpc>
              <a:buFont typeface="Wingdings" pitchFamily="2" charset="2"/>
              <a:buChar char="Ø"/>
            </a:pP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突出</a:t>
            </a: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贡献</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奖</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授奖项目</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不</a:t>
            </a: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超过</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项</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lgn="l">
              <a:lnSpc>
                <a:spcPct val="150000"/>
              </a:lnSpc>
              <a:buFont typeface="Wingdings" pitchFamily="2" charset="2"/>
              <a:buChar char="Ø"/>
            </a:pP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特等</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奖</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授奖</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数</a:t>
            </a: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量不超过3项；</a:t>
            </a:r>
          </a:p>
          <a:p>
            <a:pPr marL="342900" indent="-342900" algn="l">
              <a:lnSpc>
                <a:spcPct val="150000"/>
              </a:lnSpc>
              <a:buFont typeface="Wingdings" pitchFamily="2" charset="2"/>
              <a:buChar char="Ø"/>
            </a:pP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一等</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奖</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授奖</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数</a:t>
            </a: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量不超过50项；</a:t>
            </a:r>
          </a:p>
          <a:p>
            <a:pPr marL="342900" indent="-342900" algn="l">
              <a:lnSpc>
                <a:spcPct val="150000"/>
              </a:lnSpc>
              <a:buFont typeface="Wingdings" pitchFamily="2" charset="2"/>
              <a:buChar char="Ø"/>
            </a:pP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二等</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奖</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授奖</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数</a:t>
            </a: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量不超过125项；</a:t>
            </a:r>
          </a:p>
          <a:p>
            <a:pPr marL="342900" indent="-342900" algn="l">
              <a:lnSpc>
                <a:spcPct val="150000"/>
              </a:lnSpc>
              <a:buFont typeface="Wingdings" pitchFamily="2" charset="2"/>
              <a:buChar char="Ø"/>
            </a:pP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科技合作</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奖</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授奖</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数</a:t>
            </a:r>
            <a:r>
              <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量不超过5项。</a:t>
            </a:r>
          </a:p>
        </p:txBody>
      </p:sp>
      <p:sp>
        <p:nvSpPr>
          <p:cNvPr id="10" name="圆角矩形 9"/>
          <p:cNvSpPr/>
          <p:nvPr/>
        </p:nvSpPr>
        <p:spPr>
          <a:xfrm>
            <a:off x="3222821" y="4238077"/>
            <a:ext cx="4864733" cy="248475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lnSpc>
                <a:spcPct val="150000"/>
              </a:lnSpc>
              <a:buFont typeface="Wingdings" pitchFamily="2" charset="2"/>
              <a:buChar char="Ø"/>
            </a:pP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特等奖、一等奖、二等奖的奖励人数依次不超过</a:t>
            </a:r>
            <a:r>
              <a:rPr lang="en-US"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人、</a:t>
            </a:r>
            <a:r>
              <a:rPr lang="en-US"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15</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人、</a:t>
            </a:r>
            <a:r>
              <a:rPr lang="en-US"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10</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人，单位数依次不超过</a:t>
            </a:r>
            <a:r>
              <a:rPr lang="en-US"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15</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个、</a:t>
            </a:r>
            <a:r>
              <a:rPr lang="en-US"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10</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个、</a:t>
            </a:r>
            <a:r>
              <a:rPr lang="en-US"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8</a:t>
            </a:r>
            <a:r>
              <a:rPr lang="zh-CN" altLang="en-US"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个，自然科学奖、技术发明奖不奖励完成单位</a:t>
            </a:r>
            <a:r>
              <a:rPr lang="zh-CN" altLang="zh-CN"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257810" y="424816"/>
            <a:ext cx="776859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1.3  </a:t>
            </a:r>
            <a:r>
              <a:rPr lang="zh-CN" altLang="en-US" sz="3600" b="1" dirty="0" smtClean="0">
                <a:latin typeface="微软雅黑" panose="020B0503020204020204" pitchFamily="34" charset="-122"/>
                <a:ea typeface="微软雅黑" panose="020B0503020204020204" pitchFamily="34" charset="-122"/>
              </a:rPr>
              <a:t>评审流程</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
        <p:nvSpPr>
          <p:cNvPr id="18" name="流程图: 可选过程 35842"/>
          <p:cNvSpPr>
            <a:spLocks noChangeArrowheads="1"/>
          </p:cNvSpPr>
          <p:nvPr/>
        </p:nvSpPr>
        <p:spPr bwMode="auto">
          <a:xfrm>
            <a:off x="2461830" y="1775439"/>
            <a:ext cx="3976354"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形式审查、公示</a:t>
            </a:r>
          </a:p>
        </p:txBody>
      </p:sp>
      <p:sp>
        <p:nvSpPr>
          <p:cNvPr id="30" name="流程图: 可选过程 35842"/>
          <p:cNvSpPr>
            <a:spLocks noChangeArrowheads="1"/>
          </p:cNvSpPr>
          <p:nvPr/>
        </p:nvSpPr>
        <p:spPr bwMode="auto">
          <a:xfrm>
            <a:off x="2425363" y="2644119"/>
            <a:ext cx="3976354"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网络评审</a:t>
            </a:r>
            <a:endParaRPr lang="zh-CN" altLang="zh-CN" dirty="0" smtClean="0">
              <a:solidFill>
                <a:schemeClr val="tx1"/>
              </a:solidFill>
              <a:latin typeface="微软雅黑" panose="020B0503020204020204" pitchFamily="34" charset="-122"/>
              <a:ea typeface="微软雅黑" panose="020B0503020204020204" pitchFamily="34" charset="-122"/>
            </a:endParaRPr>
          </a:p>
        </p:txBody>
      </p:sp>
      <p:sp>
        <p:nvSpPr>
          <p:cNvPr id="32" name="直接连接符 35853"/>
          <p:cNvSpPr>
            <a:spLocks noChangeShapeType="1"/>
          </p:cNvSpPr>
          <p:nvPr/>
        </p:nvSpPr>
        <p:spPr bwMode="auto">
          <a:xfrm>
            <a:off x="4341894" y="2224478"/>
            <a:ext cx="1587" cy="365122"/>
          </a:xfrm>
          <a:prstGeom prst="line">
            <a:avLst/>
          </a:prstGeom>
          <a:noFill/>
          <a:ln w="9525">
            <a:solidFill>
              <a:schemeClr val="tx1"/>
            </a:solidFill>
            <a:round/>
            <a:tailEnd type="triangle" w="med" len="med"/>
          </a:ln>
        </p:spPr>
        <p:txBody>
          <a:bodyPr/>
          <a:lstStyle/>
          <a:p>
            <a:endParaRPr lang="zh-CN" altLang="en-US" sz="2000"/>
          </a:p>
        </p:txBody>
      </p:sp>
      <p:sp>
        <p:nvSpPr>
          <p:cNvPr id="35" name="流程图: 可选过程 35842"/>
          <p:cNvSpPr>
            <a:spLocks noChangeArrowheads="1"/>
          </p:cNvSpPr>
          <p:nvPr/>
        </p:nvSpPr>
        <p:spPr bwMode="auto">
          <a:xfrm>
            <a:off x="2465143" y="3468403"/>
            <a:ext cx="3976354"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会议评审</a:t>
            </a:r>
          </a:p>
        </p:txBody>
      </p:sp>
      <p:sp>
        <p:nvSpPr>
          <p:cNvPr id="37" name="流程图: 可选过程 35842"/>
          <p:cNvSpPr>
            <a:spLocks noChangeArrowheads="1"/>
          </p:cNvSpPr>
          <p:nvPr/>
        </p:nvSpPr>
        <p:spPr bwMode="auto">
          <a:xfrm>
            <a:off x="2428676" y="4337083"/>
            <a:ext cx="3976354"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省科学技术奖评审委员会审定</a:t>
            </a:r>
            <a:endParaRPr lang="zh-CN" altLang="zh-CN" dirty="0" smtClean="0">
              <a:solidFill>
                <a:schemeClr val="tx1"/>
              </a:solidFill>
              <a:latin typeface="微软雅黑" panose="020B0503020204020204" pitchFamily="34" charset="-122"/>
              <a:ea typeface="微软雅黑" panose="020B0503020204020204" pitchFamily="34" charset="-122"/>
            </a:endParaRPr>
          </a:p>
        </p:txBody>
      </p:sp>
      <p:sp>
        <p:nvSpPr>
          <p:cNvPr id="38" name="直接连接符 35853"/>
          <p:cNvSpPr>
            <a:spLocks noChangeShapeType="1"/>
          </p:cNvSpPr>
          <p:nvPr/>
        </p:nvSpPr>
        <p:spPr bwMode="auto">
          <a:xfrm>
            <a:off x="4345207" y="3917442"/>
            <a:ext cx="1587" cy="365122"/>
          </a:xfrm>
          <a:prstGeom prst="line">
            <a:avLst/>
          </a:prstGeom>
          <a:noFill/>
          <a:ln w="9525">
            <a:solidFill>
              <a:schemeClr val="tx1"/>
            </a:solidFill>
            <a:round/>
            <a:tailEnd type="triangle" w="med" len="med"/>
          </a:ln>
        </p:spPr>
        <p:txBody>
          <a:bodyPr/>
          <a:lstStyle/>
          <a:p>
            <a:endParaRPr lang="zh-CN" altLang="en-US" sz="2000"/>
          </a:p>
        </p:txBody>
      </p:sp>
      <p:sp>
        <p:nvSpPr>
          <p:cNvPr id="39" name="流程图: 可选过程 35842"/>
          <p:cNvSpPr>
            <a:spLocks noChangeArrowheads="1"/>
          </p:cNvSpPr>
          <p:nvPr/>
        </p:nvSpPr>
        <p:spPr bwMode="auto">
          <a:xfrm>
            <a:off x="2408821" y="5151429"/>
            <a:ext cx="3976354"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拟奖项目公示、报批省府</a:t>
            </a:r>
          </a:p>
        </p:txBody>
      </p:sp>
      <p:sp>
        <p:nvSpPr>
          <p:cNvPr id="40" name="流程图: 可选过程 35842"/>
          <p:cNvSpPr>
            <a:spLocks noChangeArrowheads="1"/>
          </p:cNvSpPr>
          <p:nvPr/>
        </p:nvSpPr>
        <p:spPr bwMode="auto">
          <a:xfrm>
            <a:off x="2372354" y="6020109"/>
            <a:ext cx="3976354"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印发奖励通报，发放证书和奖金</a:t>
            </a: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41" name="直接连接符 35853"/>
          <p:cNvSpPr>
            <a:spLocks noChangeShapeType="1"/>
          </p:cNvSpPr>
          <p:nvPr/>
        </p:nvSpPr>
        <p:spPr bwMode="auto">
          <a:xfrm>
            <a:off x="4288885" y="5600468"/>
            <a:ext cx="1587" cy="365122"/>
          </a:xfrm>
          <a:prstGeom prst="line">
            <a:avLst/>
          </a:prstGeom>
          <a:noFill/>
          <a:ln w="9525">
            <a:solidFill>
              <a:schemeClr val="tx1"/>
            </a:solidFill>
            <a:round/>
            <a:tailEnd type="triangle" w="med" len="med"/>
          </a:ln>
        </p:spPr>
        <p:txBody>
          <a:bodyPr/>
          <a:lstStyle/>
          <a:p>
            <a:endParaRPr lang="zh-CN" altLang="en-US" sz="2000"/>
          </a:p>
        </p:txBody>
      </p:sp>
      <p:sp>
        <p:nvSpPr>
          <p:cNvPr id="42" name="直接连接符 35853"/>
          <p:cNvSpPr>
            <a:spLocks noChangeShapeType="1"/>
          </p:cNvSpPr>
          <p:nvPr/>
        </p:nvSpPr>
        <p:spPr bwMode="auto">
          <a:xfrm>
            <a:off x="4358459" y="3085869"/>
            <a:ext cx="1587" cy="365122"/>
          </a:xfrm>
          <a:prstGeom prst="line">
            <a:avLst/>
          </a:prstGeom>
          <a:noFill/>
          <a:ln w="9525">
            <a:solidFill>
              <a:schemeClr val="tx1"/>
            </a:solidFill>
            <a:round/>
            <a:tailEnd type="triangle" w="med" len="med"/>
          </a:ln>
        </p:spPr>
        <p:txBody>
          <a:bodyPr/>
          <a:lstStyle/>
          <a:p>
            <a:endParaRPr lang="zh-CN" altLang="en-US" sz="2000"/>
          </a:p>
        </p:txBody>
      </p:sp>
      <p:sp>
        <p:nvSpPr>
          <p:cNvPr id="43" name="直接连接符 35853"/>
          <p:cNvSpPr>
            <a:spLocks noChangeShapeType="1"/>
          </p:cNvSpPr>
          <p:nvPr/>
        </p:nvSpPr>
        <p:spPr bwMode="auto">
          <a:xfrm>
            <a:off x="4348520" y="4765581"/>
            <a:ext cx="1587" cy="365122"/>
          </a:xfrm>
          <a:prstGeom prst="line">
            <a:avLst/>
          </a:prstGeom>
          <a:noFill/>
          <a:ln w="9525">
            <a:solidFill>
              <a:schemeClr val="tx1"/>
            </a:solidFill>
            <a:round/>
            <a:tailEnd type="triangle" w="med" len="med"/>
          </a:ln>
        </p:spPr>
        <p:txBody>
          <a:bodyPr/>
          <a:lstStyle/>
          <a:p>
            <a:endParaRPr lang="zh-CN" altLang="en-US" sz="2000"/>
          </a:p>
        </p:txBody>
      </p:sp>
      <p:cxnSp>
        <p:nvCxnSpPr>
          <p:cNvPr id="44" name="直接连接符 43"/>
          <p:cNvCxnSpPr/>
          <p:nvPr/>
        </p:nvCxnSpPr>
        <p:spPr>
          <a:xfrm>
            <a:off x="6447371" y="3634593"/>
            <a:ext cx="512619" cy="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rot="5400000">
            <a:off x="6862706" y="3729280"/>
            <a:ext cx="211849" cy="25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48" name="流程图: 可选过程 35842"/>
          <p:cNvSpPr>
            <a:spLocks noChangeArrowheads="1"/>
          </p:cNvSpPr>
          <p:nvPr/>
        </p:nvSpPr>
        <p:spPr bwMode="auto">
          <a:xfrm>
            <a:off x="6702525" y="3869281"/>
            <a:ext cx="1884883" cy="408623"/>
          </a:xfrm>
          <a:prstGeom prst="flowChartAlternateProcess">
            <a:avLst/>
          </a:prstGeom>
          <a:solidFill>
            <a:schemeClr val="tx2">
              <a:lumMod val="20000"/>
              <a:lumOff val="8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eaLnBrk="0" hangingPunct="0">
              <a:defRPr/>
            </a:pPr>
            <a:r>
              <a:rPr lang="zh-CN" altLang="en-US" dirty="0" smtClean="0">
                <a:solidFill>
                  <a:schemeClr val="tx1"/>
                </a:solidFill>
                <a:latin typeface="微软雅黑" panose="020B0503020204020204" pitchFamily="34" charset="-122"/>
                <a:ea typeface="微软雅黑" panose="020B0503020204020204" pitchFamily="34" charset="-122"/>
              </a:rPr>
              <a:t>现场考察</a:t>
            </a:r>
          </a:p>
        </p:txBody>
      </p:sp>
      <p:cxnSp>
        <p:nvCxnSpPr>
          <p:cNvPr id="49" name="直接箭头连接符 48"/>
          <p:cNvCxnSpPr/>
          <p:nvPr/>
        </p:nvCxnSpPr>
        <p:spPr>
          <a:xfrm rot="10800000" flipV="1">
            <a:off x="4353339" y="4077789"/>
            <a:ext cx="2281972" cy="719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2" name="圆角矩形 51"/>
          <p:cNvSpPr/>
          <p:nvPr/>
        </p:nvSpPr>
        <p:spPr>
          <a:xfrm>
            <a:off x="584839" y="2400474"/>
            <a:ext cx="812800" cy="3167415"/>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400" b="1" dirty="0" smtClean="0">
                <a:solidFill>
                  <a:schemeClr val="tx1"/>
                </a:solidFill>
                <a:latin typeface="微软雅黑" pitchFamily="34" charset="-122"/>
                <a:ea typeface="微软雅黑" pitchFamily="34" charset="-122"/>
              </a:rPr>
              <a:t>评审流程</a:t>
            </a:r>
            <a:endParaRPr lang="zh-CN" altLang="en-US" sz="2400" b="1" dirty="0">
              <a:solidFill>
                <a:schemeClr val="tx1"/>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7810" y="424815"/>
            <a:ext cx="776859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1.4  </a:t>
            </a:r>
            <a:r>
              <a:rPr lang="zh-CN" altLang="zh-CN" sz="3600" b="1" dirty="0" smtClean="0">
                <a:latin typeface="微软雅黑" panose="020B0503020204020204" pitchFamily="34" charset="-122"/>
                <a:ea typeface="微软雅黑" panose="020B0503020204020204" pitchFamily="34" charset="-122"/>
              </a:rPr>
              <a:t>奖金标准</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sp>
        <p:nvSpPr>
          <p:cNvPr id="12" name="直接连接符 7"/>
          <p:cNvSpPr/>
          <p:nvPr/>
        </p:nvSpPr>
        <p:spPr>
          <a:xfrm>
            <a:off x="1014976" y="1493000"/>
            <a:ext cx="0" cy="4860000"/>
          </a:xfrm>
          <a:prstGeom prst="line">
            <a:avLst/>
          </a:prstGeom>
          <a:solidFill>
            <a:schemeClr val="tx1"/>
          </a:solidFill>
          <a:ln w="19050" cap="flat" cmpd="sng">
            <a:solidFill>
              <a:schemeClr val="accent1"/>
            </a:solidFill>
            <a:prstDash val="solid"/>
            <a:miter/>
            <a:headEnd type="none" w="med" len="med"/>
            <a:tailEnd type="none" w="med" len="med"/>
          </a:ln>
        </p:spPr>
        <p:txBody>
          <a:bodyPr lIns="68580" tIns="34290" rIns="68580" bIns="34290"/>
          <a:lstStyle/>
          <a:p>
            <a:endParaRPr lang="en-US" altLang="zh-CN" sz="2800" noProof="1">
              <a:latin typeface="Arial" panose="020B0604020202020204" pitchFamily="34" charset="0"/>
              <a:ea typeface="宋体" panose="02010600030101010101" pitchFamily="2" charset="-122"/>
            </a:endParaRPr>
          </a:p>
        </p:txBody>
      </p:sp>
      <p:sp>
        <p:nvSpPr>
          <p:cNvPr id="13" name="椭圆 2"/>
          <p:cNvSpPr>
            <a:spLocks noChangeArrowheads="1"/>
          </p:cNvSpPr>
          <p:nvPr/>
        </p:nvSpPr>
        <p:spPr bwMode="auto">
          <a:xfrm>
            <a:off x="942126" y="1861995"/>
            <a:ext cx="145709" cy="147804"/>
          </a:xfrm>
          <a:prstGeom prst="ellipse">
            <a:avLst/>
          </a:prstGeom>
          <a:solidFill>
            <a:schemeClr val="accent2"/>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19" name="矩形 57"/>
          <p:cNvSpPr>
            <a:spLocks noChangeArrowheads="1"/>
          </p:cNvSpPr>
          <p:nvPr/>
        </p:nvSpPr>
        <p:spPr bwMode="auto">
          <a:xfrm>
            <a:off x="1160682" y="1786401"/>
            <a:ext cx="3893918"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省奖奖金标准</a:t>
            </a:r>
            <a:endParaRPr lang="en-US"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文本框 14"/>
          <p:cNvSpPr txBox="1"/>
          <p:nvPr/>
        </p:nvSpPr>
        <p:spPr>
          <a:xfrm>
            <a:off x="1193578" y="2272932"/>
            <a:ext cx="7201122" cy="2608406"/>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突出贡献奖</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300</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万元</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项；</a:t>
            </a:r>
            <a:endParaRPr lang="en-US" altLang="zh-CN" dirty="0" smtClean="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150000"/>
              </a:lnSpc>
            </a:pP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（其中，</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万元用于奖励个人，</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200</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万元用于资助自主创新活动）</a:t>
            </a:r>
          </a:p>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特等奖</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万元</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项；</a:t>
            </a:r>
          </a:p>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一等奖</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50</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万元</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项；</a:t>
            </a:r>
          </a:p>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二等奖</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30</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万元</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项。</a:t>
            </a:r>
          </a:p>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科技合作奖</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30</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万元</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项。</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矩形 57"/>
          <p:cNvSpPr>
            <a:spLocks noChangeArrowheads="1"/>
          </p:cNvSpPr>
          <p:nvPr/>
        </p:nvSpPr>
        <p:spPr bwMode="auto">
          <a:xfrm>
            <a:off x="1173382" y="4481000"/>
            <a:ext cx="3893918" cy="377026"/>
          </a:xfrm>
          <a:prstGeom prst="rect">
            <a:avLst/>
          </a:prstGeom>
          <a:solidFill>
            <a:schemeClr val="accent1"/>
          </a:solidFill>
          <a:ln>
            <a:noFill/>
          </a:ln>
        </p:spPr>
        <p:txBody>
          <a:bodyPr wrap="square" lIns="68580" tIns="34290" rIns="68580" bIns="34290">
            <a:spAutoFit/>
          </a:bodyPr>
          <a:lstStyle/>
          <a:p>
            <a:pPr algn="dist"/>
            <a:r>
              <a:rPr lang="zh-CN" altLang="en-US" sz="20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给予我省牵头获国家奖配套奖励</a:t>
            </a:r>
          </a:p>
        </p:txBody>
      </p:sp>
      <p:sp>
        <p:nvSpPr>
          <p:cNvPr id="33" name="椭圆 2"/>
          <p:cNvSpPr>
            <a:spLocks noChangeArrowheads="1"/>
          </p:cNvSpPr>
          <p:nvPr/>
        </p:nvSpPr>
        <p:spPr bwMode="auto">
          <a:xfrm>
            <a:off x="938104" y="4589002"/>
            <a:ext cx="145709" cy="147804"/>
          </a:xfrm>
          <a:prstGeom prst="ellipse">
            <a:avLst/>
          </a:prstGeom>
          <a:solidFill>
            <a:schemeClr val="accent2"/>
          </a:solidFill>
          <a:ln>
            <a:solidFill>
              <a:srgbClr val="DD6572"/>
            </a:solidFill>
          </a:ln>
        </p:spPr>
        <p:txBody>
          <a:bodyPr lIns="68580" tIns="34290" rIns="68580" bIns="34290" anchor="ctr"/>
          <a:lstStyle/>
          <a:p>
            <a:pPr algn="ctr"/>
            <a:endParaRPr lang="zh-CN" altLang="zh-CN" sz="1200" dirty="0">
              <a:latin typeface="微软雅黑" panose="020B0503020204020204" pitchFamily="34" charset="-122"/>
              <a:ea typeface="微软雅黑" panose="020B0503020204020204" pitchFamily="34" charset="-122"/>
            </a:endParaRPr>
          </a:p>
        </p:txBody>
      </p:sp>
      <p:sp>
        <p:nvSpPr>
          <p:cNvPr id="34" name="文本框 14"/>
          <p:cNvSpPr txBox="1"/>
          <p:nvPr/>
        </p:nvSpPr>
        <p:spPr>
          <a:xfrm>
            <a:off x="1193578" y="4974626"/>
            <a:ext cx="7340822" cy="1361911"/>
          </a:xfrm>
          <a:prstGeom prst="rect">
            <a:avLst/>
          </a:prstGeom>
          <a:noFill/>
          <a:ln w="9525">
            <a:noFill/>
          </a:ln>
        </p:spPr>
        <p:txBody>
          <a:bodyPr wrap="square" lIns="68580" tIns="34290" rIns="68580" bIns="34290">
            <a:spAutoFit/>
          </a:bodyPr>
          <a:lstStyle/>
          <a:p>
            <a:pPr marL="457200" indent="-457200">
              <a:lnSpc>
                <a:spcPct val="150000"/>
              </a:lnSpc>
              <a:buFont typeface="Wingdings" pitchFamily="2" charset="2"/>
              <a:buChar char="Ø"/>
            </a:pP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省财政对我省作为第一完成单位或第一完成人获得国家科学技术奖的项目和个人给予国家科学技术奖两倍奖金的奖励（国际科技合作奖获得者给予</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30</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万元奖励）。</a:t>
            </a:r>
            <a:endParaRPr lang="zh-CN" altLang="zh-CN" sz="20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257810" y="424816"/>
            <a:ext cx="7823200" cy="742319"/>
          </a:xfrm>
          <a:prstGeom prst="rect">
            <a:avLst/>
          </a:prstGeom>
          <a:noFill/>
        </p:spPr>
        <p:txBody>
          <a:bodyPr wrap="square" rtlCol="0">
            <a:spAutoFit/>
          </a:bodyPr>
          <a:lstStyle/>
          <a:p>
            <a:pPr>
              <a:lnSpc>
                <a:spcPct val="130000"/>
              </a:lnSpc>
            </a:pPr>
            <a:r>
              <a:rPr lang="en-US" altLang="zh-CN" sz="3600" b="1" dirty="0" smtClean="0">
                <a:latin typeface="微软雅黑" panose="020B0503020204020204" pitchFamily="34" charset="-122"/>
                <a:ea typeface="微软雅黑" panose="020B0503020204020204" pitchFamily="34" charset="-122"/>
              </a:rPr>
              <a:t>1.5 </a:t>
            </a:r>
            <a:r>
              <a:rPr lang="zh-CN" altLang="en-US" sz="3600" b="1" dirty="0" smtClean="0">
                <a:latin typeface="微软雅黑" panose="020B0503020204020204" pitchFamily="34" charset="-122"/>
                <a:ea typeface="微软雅黑" panose="020B0503020204020204" pitchFamily="34" charset="-122"/>
              </a:rPr>
              <a:t>时间安排</a:t>
            </a:r>
            <a:endParaRPr lang="zh-CN" altLang="en-US" sz="3600" b="1" dirty="0" smtClean="0">
              <a:solidFill>
                <a:srgbClr val="FF0000"/>
              </a:solidFill>
              <a:latin typeface="微软雅黑" panose="020B0503020204020204" pitchFamily="34" charset="-122"/>
              <a:ea typeface="微软雅黑" panose="020B0503020204020204" pitchFamily="34" charset="-122"/>
              <a:sym typeface="+mn-ea"/>
            </a:endParaRPr>
          </a:p>
        </p:txBody>
      </p:sp>
      <p:grpSp>
        <p:nvGrpSpPr>
          <p:cNvPr id="2" name="组合 59"/>
          <p:cNvGrpSpPr/>
          <p:nvPr/>
        </p:nvGrpSpPr>
        <p:grpSpPr>
          <a:xfrm>
            <a:off x="726981" y="1728002"/>
            <a:ext cx="7134323" cy="4504112"/>
            <a:chOff x="1247677" y="1728001"/>
            <a:chExt cx="7134323" cy="4504113"/>
          </a:xfrm>
        </p:grpSpPr>
        <p:grpSp>
          <p:nvGrpSpPr>
            <p:cNvPr id="3" name="组合 24"/>
            <p:cNvGrpSpPr/>
            <p:nvPr/>
          </p:nvGrpSpPr>
          <p:grpSpPr>
            <a:xfrm>
              <a:off x="1247677" y="1728001"/>
              <a:ext cx="6918423" cy="2362821"/>
              <a:chOff x="2555776" y="2096129"/>
              <a:chExt cx="6988305" cy="2386691"/>
            </a:xfrm>
          </p:grpSpPr>
          <p:sp>
            <p:nvSpPr>
              <p:cNvPr id="8" name="椭圆 7">
                <a:extLst>
                  <a:ext uri="{FF2B5EF4-FFF2-40B4-BE49-F238E27FC236}">
                    <a16:creationId xmlns:a16="http://schemas.microsoft.com/office/drawing/2014/main" xmlns="" id="{B5A61678-2782-4395-920E-5AEC0F8A7CB2}"/>
                  </a:ext>
                </a:extLst>
              </p:cNvPr>
              <p:cNvSpPr/>
              <p:nvPr/>
            </p:nvSpPr>
            <p:spPr>
              <a:xfrm>
                <a:off x="3833502" y="2191210"/>
                <a:ext cx="189656" cy="189715"/>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9" name="椭圆 8">
                <a:extLst>
                  <a:ext uri="{FF2B5EF4-FFF2-40B4-BE49-F238E27FC236}">
                    <a16:creationId xmlns:a16="http://schemas.microsoft.com/office/drawing/2014/main" xmlns="" id="{653A4675-AA11-4E73-9371-C1E2C4B85081}"/>
                  </a:ext>
                </a:extLst>
              </p:cNvPr>
              <p:cNvSpPr/>
              <p:nvPr/>
            </p:nvSpPr>
            <p:spPr>
              <a:xfrm>
                <a:off x="3833502" y="2840425"/>
                <a:ext cx="189656" cy="189715"/>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0" name="椭圆 9">
                <a:extLst>
                  <a:ext uri="{FF2B5EF4-FFF2-40B4-BE49-F238E27FC236}">
                    <a16:creationId xmlns:a16="http://schemas.microsoft.com/office/drawing/2014/main" xmlns="" id="{902FF75B-EBD5-40A9-AC62-094CF29B9267}"/>
                  </a:ext>
                </a:extLst>
              </p:cNvPr>
              <p:cNvSpPr/>
              <p:nvPr/>
            </p:nvSpPr>
            <p:spPr>
              <a:xfrm>
                <a:off x="3833502" y="3489643"/>
                <a:ext cx="189656" cy="189715"/>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1" name="椭圆 10">
                <a:extLst>
                  <a:ext uri="{FF2B5EF4-FFF2-40B4-BE49-F238E27FC236}">
                    <a16:creationId xmlns:a16="http://schemas.microsoft.com/office/drawing/2014/main" xmlns="" id="{DED48199-DB58-40A2-B802-4BD935E9EEA8}"/>
                  </a:ext>
                </a:extLst>
              </p:cNvPr>
              <p:cNvSpPr/>
              <p:nvPr/>
            </p:nvSpPr>
            <p:spPr>
              <a:xfrm>
                <a:off x="3833502" y="4138858"/>
                <a:ext cx="189656" cy="189715"/>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2" name="文本框 23">
                <a:extLst>
                  <a:ext uri="{FF2B5EF4-FFF2-40B4-BE49-F238E27FC236}">
                    <a16:creationId xmlns:a16="http://schemas.microsoft.com/office/drawing/2014/main" xmlns="" id="{B1DF5A35-32F5-47FA-9BEC-56D03D0D3EAE}"/>
                  </a:ext>
                </a:extLst>
              </p:cNvPr>
              <p:cNvSpPr txBox="1"/>
              <p:nvPr/>
            </p:nvSpPr>
            <p:spPr>
              <a:xfrm>
                <a:off x="4752021" y="2113493"/>
                <a:ext cx="4086503" cy="404152"/>
              </a:xfrm>
              <a:prstGeom prst="rect">
                <a:avLst/>
              </a:prstGeom>
              <a:noFill/>
            </p:spPr>
            <p:txBody>
              <a:bodyPr wrap="square" rtlCol="0">
                <a:spAutoFit/>
              </a:bodyPr>
              <a:lstStyle/>
              <a:p>
                <a:pPr algn="just">
                  <a:spcBef>
                    <a:spcPts val="1200"/>
                  </a:spcBef>
                  <a:spcAft>
                    <a:spcPts val="1200"/>
                  </a:spcAft>
                </a:pPr>
                <a:r>
                  <a:rPr lang="zh-CN" altLang="en-US" sz="2000" dirty="0" smtClean="0">
                    <a:latin typeface="微软雅黑"/>
                    <a:ea typeface="微软雅黑"/>
                  </a:rPr>
                  <a:t>网络提名</a:t>
                </a:r>
                <a:r>
                  <a:rPr lang="en-US" altLang="en-US" sz="2000" dirty="0" smtClean="0">
                    <a:latin typeface="微软雅黑"/>
                    <a:ea typeface="微软雅黑"/>
                  </a:rPr>
                  <a:t>2019</a:t>
                </a:r>
                <a:r>
                  <a:rPr lang="zh-CN" altLang="en-US" sz="2000" dirty="0" smtClean="0">
                    <a:latin typeface="微软雅黑"/>
                    <a:ea typeface="微软雅黑"/>
                  </a:rPr>
                  <a:t>年度省科学技术奖</a:t>
                </a:r>
              </a:p>
            </p:txBody>
          </p:sp>
          <p:sp>
            <p:nvSpPr>
              <p:cNvPr id="13" name="文本框 23">
                <a:extLst>
                  <a:ext uri="{FF2B5EF4-FFF2-40B4-BE49-F238E27FC236}">
                    <a16:creationId xmlns:a16="http://schemas.microsoft.com/office/drawing/2014/main" xmlns="" id="{1FEB50E1-77BF-4074-A742-50B575021452}"/>
                  </a:ext>
                </a:extLst>
              </p:cNvPr>
              <p:cNvSpPr txBox="1"/>
              <p:nvPr/>
            </p:nvSpPr>
            <p:spPr>
              <a:xfrm>
                <a:off x="4752023" y="2726349"/>
                <a:ext cx="4792058" cy="458038"/>
              </a:xfrm>
              <a:prstGeom prst="rect">
                <a:avLst/>
              </a:prstGeom>
              <a:noFill/>
            </p:spPr>
            <p:txBody>
              <a:bodyPr wrap="square" rtlCol="0">
                <a:spAutoFit/>
              </a:bodyPr>
              <a:lstStyle/>
              <a:p>
                <a:pPr algn="just">
                  <a:lnSpc>
                    <a:spcPct val="130000"/>
                  </a:lnSpc>
                </a:pPr>
                <a:r>
                  <a:rPr lang="zh-CN" altLang="en-US" sz="2000" dirty="0" smtClean="0">
                    <a:latin typeface="微软雅黑"/>
                    <a:ea typeface="微软雅黑"/>
                  </a:rPr>
                  <a:t>提交提名书、形式审查、受理项目公示</a:t>
                </a:r>
              </a:p>
            </p:txBody>
          </p:sp>
          <p:sp>
            <p:nvSpPr>
              <p:cNvPr id="14" name="文本框 23">
                <a:extLst>
                  <a:ext uri="{FF2B5EF4-FFF2-40B4-BE49-F238E27FC236}">
                    <a16:creationId xmlns:a16="http://schemas.microsoft.com/office/drawing/2014/main" xmlns="" id="{B585E6EF-AA95-4C22-A98A-D749318BCF1F}"/>
                  </a:ext>
                </a:extLst>
              </p:cNvPr>
              <p:cNvSpPr txBox="1"/>
              <p:nvPr/>
            </p:nvSpPr>
            <p:spPr>
              <a:xfrm>
                <a:off x="4749787" y="3409209"/>
                <a:ext cx="1279341" cy="404152"/>
              </a:xfrm>
              <a:prstGeom prst="rect">
                <a:avLst/>
              </a:prstGeom>
              <a:noFill/>
            </p:spPr>
            <p:txBody>
              <a:bodyPr wrap="square" rtlCol="0">
                <a:spAutoFit/>
              </a:bodyPr>
              <a:lstStyle/>
              <a:p>
                <a:pPr lvl="0" algn="just">
                  <a:buNone/>
                </a:pPr>
                <a:r>
                  <a:rPr lang="zh-CN" altLang="en-US" sz="2000" dirty="0" smtClean="0">
                    <a:latin typeface="Arial" panose="020B0604020202020204" pitchFamily="34" charset="0"/>
                    <a:ea typeface="微软雅黑" panose="020B0503020204020204" pitchFamily="34" charset="-122"/>
                    <a:sym typeface="Arial" panose="020B0604020202020204" pitchFamily="34" charset="0"/>
                  </a:rPr>
                  <a:t>网络评审 </a:t>
                </a:r>
              </a:p>
            </p:txBody>
          </p:sp>
          <p:sp>
            <p:nvSpPr>
              <p:cNvPr id="15" name="文本框 23">
                <a:extLst>
                  <a:ext uri="{FF2B5EF4-FFF2-40B4-BE49-F238E27FC236}">
                    <a16:creationId xmlns:a16="http://schemas.microsoft.com/office/drawing/2014/main" xmlns="" id="{ADB41B01-9A4B-4A6B-9944-CB6B745A7E93}"/>
                  </a:ext>
                </a:extLst>
              </p:cNvPr>
              <p:cNvSpPr txBox="1"/>
              <p:nvPr/>
            </p:nvSpPr>
            <p:spPr>
              <a:xfrm>
                <a:off x="4752020" y="4024782"/>
                <a:ext cx="3355293" cy="458038"/>
              </a:xfrm>
              <a:prstGeom prst="rect">
                <a:avLst/>
              </a:prstGeom>
              <a:noFill/>
            </p:spPr>
            <p:txBody>
              <a:bodyPr wrap="square" rtlCol="0">
                <a:spAutoFit/>
              </a:bodyPr>
              <a:lstStyle/>
              <a:p>
                <a:pPr algn="just">
                  <a:lnSpc>
                    <a:spcPct val="130000"/>
                  </a:lnSpc>
                </a:pPr>
                <a:r>
                  <a:rPr lang="zh-CN" altLang="en-US" sz="2000" dirty="0" smtClean="0">
                    <a:latin typeface="微软雅黑" panose="020B0503020204020204" pitchFamily="34" charset="-122"/>
                    <a:ea typeface="微软雅黑" panose="020B0503020204020204" pitchFamily="34" charset="-122"/>
                  </a:rPr>
                  <a:t>学科（专业）组会议评审</a:t>
                </a:r>
              </a:p>
            </p:txBody>
          </p:sp>
          <p:sp>
            <p:nvSpPr>
              <p:cNvPr id="16" name="文本框 23">
                <a:extLst>
                  <a:ext uri="{FF2B5EF4-FFF2-40B4-BE49-F238E27FC236}">
                    <a16:creationId xmlns:a16="http://schemas.microsoft.com/office/drawing/2014/main" xmlns="" id="{9E650826-E18D-4EA9-A0AC-B9478389DBFF}"/>
                  </a:ext>
                </a:extLst>
              </p:cNvPr>
              <p:cNvSpPr txBox="1"/>
              <p:nvPr/>
            </p:nvSpPr>
            <p:spPr>
              <a:xfrm>
                <a:off x="2555776" y="2096129"/>
                <a:ext cx="1152128" cy="373063"/>
              </a:xfrm>
              <a:prstGeom prst="rect">
                <a:avLst/>
              </a:prstGeom>
              <a:noFill/>
            </p:spPr>
            <p:txBody>
              <a:bodyPr wrap="square" rtlCol="0">
                <a:spAutoFit/>
              </a:bodyPr>
              <a:lstStyle/>
              <a:p>
                <a:pPr algn="r"/>
                <a:r>
                  <a:rPr lang="en-US" altLang="zh-CN" b="1" dirty="0" smtClean="0">
                    <a:solidFill>
                      <a:schemeClr val="accent1"/>
                    </a:solidFill>
                    <a:effectLst>
                      <a:outerShdw blurRad="38100" dist="38100" dir="2700000" algn="tl">
                        <a:srgbClr val="000000">
                          <a:alpha val="43137"/>
                        </a:srgbClr>
                      </a:outerShdw>
                    </a:effectLst>
                    <a:latin typeface="微软雅黑" pitchFamily="34" charset="-122"/>
                    <a:ea typeface="微软雅黑" pitchFamily="34" charset="-122"/>
                  </a:rPr>
                  <a:t>8</a:t>
                </a:r>
                <a:r>
                  <a:rPr lang="zh-CN" altLang="en-US" b="1" dirty="0" smtClean="0">
                    <a:solidFill>
                      <a:schemeClr val="accent1"/>
                    </a:solidFill>
                    <a:effectLst>
                      <a:outerShdw blurRad="38100" dist="38100" dir="2700000" algn="tl">
                        <a:srgbClr val="000000">
                          <a:alpha val="43137"/>
                        </a:srgbClr>
                      </a:outerShdw>
                    </a:effectLst>
                    <a:latin typeface="微软雅黑" pitchFamily="34" charset="-122"/>
                    <a:ea typeface="微软雅黑" pitchFamily="34" charset="-122"/>
                  </a:rPr>
                  <a:t>月</a:t>
                </a:r>
                <a:endParaRPr lang="zh-CN" altLang="en-US" b="1" dirty="0">
                  <a:solidFill>
                    <a:schemeClr val="accent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7" name="文本框 23">
                <a:extLst>
                  <a:ext uri="{FF2B5EF4-FFF2-40B4-BE49-F238E27FC236}">
                    <a16:creationId xmlns:a16="http://schemas.microsoft.com/office/drawing/2014/main" xmlns="" id="{27EB0737-B701-470C-ACF5-7F678D9DF061}"/>
                  </a:ext>
                </a:extLst>
              </p:cNvPr>
              <p:cNvSpPr txBox="1"/>
              <p:nvPr/>
            </p:nvSpPr>
            <p:spPr>
              <a:xfrm>
                <a:off x="2555776" y="2750674"/>
                <a:ext cx="1152128" cy="373063"/>
              </a:xfrm>
              <a:prstGeom prst="rect">
                <a:avLst/>
              </a:prstGeom>
              <a:noFill/>
            </p:spPr>
            <p:txBody>
              <a:bodyPr wrap="square" rtlCol="0">
                <a:spAutoFit/>
              </a:bodyPr>
              <a:lstStyle/>
              <a:p>
                <a:pPr algn="r"/>
                <a:r>
                  <a:rPr lang="en-US" altLang="zh-CN" b="1" dirty="0" smtClean="0">
                    <a:solidFill>
                      <a:schemeClr val="accent2"/>
                    </a:solidFill>
                    <a:effectLst>
                      <a:outerShdw blurRad="38100" dist="38100" dir="2700000" algn="tl">
                        <a:srgbClr val="000000">
                          <a:alpha val="43137"/>
                        </a:srgbClr>
                      </a:outerShdw>
                    </a:effectLst>
                    <a:latin typeface="微软雅黑" pitchFamily="34" charset="-122"/>
                    <a:ea typeface="微软雅黑" pitchFamily="34" charset="-122"/>
                  </a:rPr>
                  <a:t>9</a:t>
                </a:r>
                <a:r>
                  <a:rPr lang="zh-CN" altLang="en-US" b="1" dirty="0" smtClean="0">
                    <a:solidFill>
                      <a:schemeClr val="accent2"/>
                    </a:solidFill>
                    <a:effectLst>
                      <a:outerShdw blurRad="38100" dist="38100" dir="2700000" algn="tl">
                        <a:srgbClr val="000000">
                          <a:alpha val="43137"/>
                        </a:srgbClr>
                      </a:outerShdw>
                    </a:effectLst>
                    <a:latin typeface="微软雅黑" pitchFamily="34" charset="-122"/>
                    <a:ea typeface="微软雅黑" pitchFamily="34" charset="-122"/>
                  </a:rPr>
                  <a:t>月</a:t>
                </a:r>
                <a:endParaRPr lang="zh-CN" altLang="en-US" b="1" dirty="0">
                  <a:solidFill>
                    <a:schemeClr val="accent2"/>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8" name="文本框 23">
                <a:extLst>
                  <a:ext uri="{FF2B5EF4-FFF2-40B4-BE49-F238E27FC236}">
                    <a16:creationId xmlns:a16="http://schemas.microsoft.com/office/drawing/2014/main" xmlns="" id="{76709811-5FD6-48F6-8AFF-973CCCFB1A70}"/>
                  </a:ext>
                </a:extLst>
              </p:cNvPr>
              <p:cNvSpPr txBox="1"/>
              <p:nvPr/>
            </p:nvSpPr>
            <p:spPr>
              <a:xfrm>
                <a:off x="2555776" y="3405220"/>
                <a:ext cx="1152128" cy="373063"/>
              </a:xfrm>
              <a:prstGeom prst="rect">
                <a:avLst/>
              </a:prstGeom>
              <a:noFill/>
            </p:spPr>
            <p:txBody>
              <a:bodyPr wrap="square" rtlCol="0">
                <a:spAutoFit/>
              </a:bodyPr>
              <a:lstStyle/>
              <a:p>
                <a:pPr algn="r"/>
                <a:r>
                  <a:rPr lang="en-US" altLang="zh-CN" b="1" dirty="0" smtClean="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10</a:t>
                </a:r>
                <a:r>
                  <a:rPr lang="zh-CN" altLang="en-US" b="1" dirty="0" smtClean="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月</a:t>
                </a:r>
                <a:endParaRPr lang="zh-CN" altLang="en-US"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0" name="文本框 23">
                <a:extLst>
                  <a:ext uri="{FF2B5EF4-FFF2-40B4-BE49-F238E27FC236}">
                    <a16:creationId xmlns:a16="http://schemas.microsoft.com/office/drawing/2014/main" xmlns="" id="{5C93115C-5D40-4662-B87C-82BC98030AC6}"/>
                  </a:ext>
                </a:extLst>
              </p:cNvPr>
              <p:cNvSpPr txBox="1"/>
              <p:nvPr/>
            </p:nvSpPr>
            <p:spPr>
              <a:xfrm>
                <a:off x="2555779" y="4059765"/>
                <a:ext cx="1152128" cy="373063"/>
              </a:xfrm>
              <a:prstGeom prst="rect">
                <a:avLst/>
              </a:prstGeom>
              <a:noFill/>
            </p:spPr>
            <p:txBody>
              <a:bodyPr wrap="square" rtlCol="0">
                <a:spAutoFit/>
              </a:bodyPr>
              <a:lstStyle/>
              <a:p>
                <a:pPr algn="r"/>
                <a:r>
                  <a:rPr lang="en-US" altLang="zh-CN" b="1" dirty="0" smtClean="0">
                    <a:solidFill>
                      <a:schemeClr val="accent2"/>
                    </a:solidFill>
                    <a:effectLst>
                      <a:outerShdw blurRad="38100" dist="38100" dir="2700000" algn="tl">
                        <a:srgbClr val="000000">
                          <a:alpha val="43137"/>
                        </a:srgbClr>
                      </a:outerShdw>
                    </a:effectLst>
                    <a:latin typeface="微软雅黑" pitchFamily="34" charset="-122"/>
                    <a:ea typeface="微软雅黑" pitchFamily="34" charset="-122"/>
                  </a:rPr>
                  <a:t>10-11</a:t>
                </a:r>
                <a:r>
                  <a:rPr lang="zh-CN" altLang="en-US" b="1" dirty="0" smtClean="0">
                    <a:solidFill>
                      <a:schemeClr val="accent2"/>
                    </a:solidFill>
                    <a:effectLst>
                      <a:outerShdw blurRad="38100" dist="38100" dir="2700000" algn="tl">
                        <a:srgbClr val="000000">
                          <a:alpha val="43137"/>
                        </a:srgbClr>
                      </a:outerShdw>
                    </a:effectLst>
                    <a:latin typeface="微软雅黑" pitchFamily="34" charset="-122"/>
                    <a:ea typeface="微软雅黑" pitchFamily="34" charset="-122"/>
                  </a:rPr>
                  <a:t>月</a:t>
                </a:r>
                <a:endParaRPr lang="zh-CN" altLang="en-US" b="1" dirty="0">
                  <a:solidFill>
                    <a:schemeClr val="accent2"/>
                  </a:solidFill>
                  <a:effectLst>
                    <a:outerShdw blurRad="38100" dist="38100" dir="2700000" algn="tl">
                      <a:srgbClr val="000000">
                        <a:alpha val="43137"/>
                      </a:srgbClr>
                    </a:outerShdw>
                  </a:effectLst>
                  <a:latin typeface="微软雅黑" pitchFamily="34" charset="-122"/>
                  <a:ea typeface="微软雅黑" pitchFamily="34" charset="-122"/>
                </a:endParaRPr>
              </a:p>
            </p:txBody>
          </p:sp>
          <p:cxnSp>
            <p:nvCxnSpPr>
              <p:cNvPr id="21" name="直接连接符 20">
                <a:extLst>
                  <a:ext uri="{FF2B5EF4-FFF2-40B4-BE49-F238E27FC236}">
                    <a16:creationId xmlns:a16="http://schemas.microsoft.com/office/drawing/2014/main" xmlns="" id="{EA216BE1-2ED7-41D2-A9D9-BCC452E166C0}"/>
                  </a:ext>
                </a:extLst>
              </p:cNvPr>
              <p:cNvCxnSpPr/>
              <p:nvPr/>
            </p:nvCxnSpPr>
            <p:spPr>
              <a:xfrm>
                <a:off x="4211964" y="2286066"/>
                <a:ext cx="302103"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5C60534D-82F6-480F-A904-CC43D1F32B26}"/>
                  </a:ext>
                </a:extLst>
              </p:cNvPr>
              <p:cNvCxnSpPr/>
              <p:nvPr/>
            </p:nvCxnSpPr>
            <p:spPr>
              <a:xfrm>
                <a:off x="4211964" y="2935283"/>
                <a:ext cx="302103"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38D2700A-D718-413D-B4E5-01D5BE894E42}"/>
                  </a:ext>
                </a:extLst>
              </p:cNvPr>
              <p:cNvCxnSpPr/>
              <p:nvPr/>
            </p:nvCxnSpPr>
            <p:spPr>
              <a:xfrm>
                <a:off x="4211964" y="3584499"/>
                <a:ext cx="302103"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4E006676-FA5C-4F11-AD71-FBEFB9DD72F2}"/>
                  </a:ext>
                </a:extLst>
              </p:cNvPr>
              <p:cNvCxnSpPr/>
              <p:nvPr/>
            </p:nvCxnSpPr>
            <p:spPr>
              <a:xfrm>
                <a:off x="4211964" y="4233716"/>
                <a:ext cx="302103"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42"/>
            <p:cNvGrpSpPr/>
            <p:nvPr/>
          </p:nvGrpSpPr>
          <p:grpSpPr>
            <a:xfrm>
              <a:off x="1265400" y="4284001"/>
              <a:ext cx="7116600" cy="1948113"/>
              <a:chOff x="2555776" y="2109148"/>
              <a:chExt cx="7188482" cy="1967792"/>
            </a:xfrm>
          </p:grpSpPr>
          <p:sp>
            <p:nvSpPr>
              <p:cNvPr id="44" name="椭圆 43">
                <a:extLst>
                  <a:ext uri="{FF2B5EF4-FFF2-40B4-BE49-F238E27FC236}">
                    <a16:creationId xmlns:a16="http://schemas.microsoft.com/office/drawing/2014/main" xmlns="" id="{B5A61678-2782-4395-920E-5AEC0F8A7CB2}"/>
                  </a:ext>
                </a:extLst>
              </p:cNvPr>
              <p:cNvSpPr/>
              <p:nvPr/>
            </p:nvSpPr>
            <p:spPr>
              <a:xfrm>
                <a:off x="3833502" y="2191210"/>
                <a:ext cx="189656" cy="189715"/>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5" name="椭圆 44">
                <a:extLst>
                  <a:ext uri="{FF2B5EF4-FFF2-40B4-BE49-F238E27FC236}">
                    <a16:creationId xmlns:a16="http://schemas.microsoft.com/office/drawing/2014/main" xmlns="" id="{653A4675-AA11-4E73-9371-C1E2C4B85081}"/>
                  </a:ext>
                </a:extLst>
              </p:cNvPr>
              <p:cNvSpPr/>
              <p:nvPr/>
            </p:nvSpPr>
            <p:spPr>
              <a:xfrm>
                <a:off x="3833502" y="2840425"/>
                <a:ext cx="189656" cy="189715"/>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6" name="椭圆 45">
                <a:extLst>
                  <a:ext uri="{FF2B5EF4-FFF2-40B4-BE49-F238E27FC236}">
                    <a16:creationId xmlns:a16="http://schemas.microsoft.com/office/drawing/2014/main" xmlns="" id="{902FF75B-EBD5-40A9-AC62-094CF29B9267}"/>
                  </a:ext>
                </a:extLst>
              </p:cNvPr>
              <p:cNvSpPr/>
              <p:nvPr/>
            </p:nvSpPr>
            <p:spPr>
              <a:xfrm>
                <a:off x="3839917" y="3781877"/>
                <a:ext cx="189656" cy="189715"/>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8" name="文本框 23">
                <a:extLst>
                  <a:ext uri="{FF2B5EF4-FFF2-40B4-BE49-F238E27FC236}">
                    <a16:creationId xmlns:a16="http://schemas.microsoft.com/office/drawing/2014/main" xmlns="" id="{B1DF5A35-32F5-47FA-9BEC-56D03D0D3EAE}"/>
                  </a:ext>
                </a:extLst>
              </p:cNvPr>
              <p:cNvSpPr txBox="1"/>
              <p:nvPr/>
            </p:nvSpPr>
            <p:spPr>
              <a:xfrm>
                <a:off x="4752019" y="2113491"/>
                <a:ext cx="3650342" cy="404152"/>
              </a:xfrm>
              <a:prstGeom prst="rect">
                <a:avLst/>
              </a:prstGeom>
              <a:noFill/>
            </p:spPr>
            <p:txBody>
              <a:bodyPr wrap="square" rtlCol="0">
                <a:spAutoFit/>
              </a:bodyPr>
              <a:lstStyle/>
              <a:p>
                <a:pPr algn="just">
                  <a:spcBef>
                    <a:spcPts val="1200"/>
                  </a:spcBef>
                  <a:spcAft>
                    <a:spcPts val="1200"/>
                  </a:spcAft>
                </a:pPr>
                <a:r>
                  <a:rPr lang="zh-CN" altLang="en-US" sz="2000" dirty="0" smtClean="0">
                    <a:latin typeface="微软雅黑"/>
                    <a:ea typeface="微软雅黑"/>
                  </a:rPr>
                  <a:t>部分候选项目实地考察</a:t>
                </a:r>
              </a:p>
            </p:txBody>
          </p:sp>
          <p:sp>
            <p:nvSpPr>
              <p:cNvPr id="49" name="文本框 23">
                <a:extLst>
                  <a:ext uri="{FF2B5EF4-FFF2-40B4-BE49-F238E27FC236}">
                    <a16:creationId xmlns:a16="http://schemas.microsoft.com/office/drawing/2014/main" xmlns="" id="{1FEB50E1-77BF-4074-A742-50B575021452}"/>
                  </a:ext>
                </a:extLst>
              </p:cNvPr>
              <p:cNvSpPr txBox="1"/>
              <p:nvPr/>
            </p:nvSpPr>
            <p:spPr>
              <a:xfrm>
                <a:off x="4752020" y="2726347"/>
                <a:ext cx="4992238" cy="862189"/>
              </a:xfrm>
              <a:prstGeom prst="rect">
                <a:avLst/>
              </a:prstGeom>
              <a:noFill/>
            </p:spPr>
            <p:txBody>
              <a:bodyPr wrap="square" rtlCol="0">
                <a:spAutoFit/>
              </a:bodyPr>
              <a:lstStyle/>
              <a:p>
                <a:pPr algn="just">
                  <a:lnSpc>
                    <a:spcPct val="130000"/>
                  </a:lnSpc>
                </a:pPr>
                <a:r>
                  <a:rPr lang="zh-CN" altLang="en-US" sz="2000" dirty="0" smtClean="0">
                    <a:latin typeface="微软雅黑"/>
                    <a:ea typeface="微软雅黑"/>
                  </a:rPr>
                  <a:t>召开省科学技术奖评审委员会评审会议、拟奖项目公示</a:t>
                </a:r>
              </a:p>
            </p:txBody>
          </p:sp>
          <p:sp>
            <p:nvSpPr>
              <p:cNvPr id="50" name="文本框 23">
                <a:extLst>
                  <a:ext uri="{FF2B5EF4-FFF2-40B4-BE49-F238E27FC236}">
                    <a16:creationId xmlns:a16="http://schemas.microsoft.com/office/drawing/2014/main" xmlns="" id="{B585E6EF-AA95-4C22-A98A-D749318BCF1F}"/>
                  </a:ext>
                </a:extLst>
              </p:cNvPr>
              <p:cNvSpPr txBox="1"/>
              <p:nvPr/>
            </p:nvSpPr>
            <p:spPr>
              <a:xfrm>
                <a:off x="4749787" y="3672788"/>
                <a:ext cx="1279341" cy="404152"/>
              </a:xfrm>
              <a:prstGeom prst="rect">
                <a:avLst/>
              </a:prstGeom>
              <a:noFill/>
            </p:spPr>
            <p:txBody>
              <a:bodyPr wrap="square" rtlCol="0">
                <a:spAutoFit/>
              </a:bodyPr>
              <a:lstStyle/>
              <a:p>
                <a:pPr algn="just">
                  <a:spcBef>
                    <a:spcPts val="1200"/>
                  </a:spcBef>
                  <a:spcAft>
                    <a:spcPts val="1200"/>
                  </a:spcAft>
                </a:pPr>
                <a:r>
                  <a:rPr lang="zh-CN" altLang="en-US" sz="2000" dirty="0" smtClean="0">
                    <a:latin typeface="微软雅黑"/>
                    <a:ea typeface="微软雅黑"/>
                  </a:rPr>
                  <a:t>报批</a:t>
                </a:r>
              </a:p>
            </p:txBody>
          </p:sp>
          <p:sp>
            <p:nvSpPr>
              <p:cNvPr id="52" name="文本框 23">
                <a:extLst>
                  <a:ext uri="{FF2B5EF4-FFF2-40B4-BE49-F238E27FC236}">
                    <a16:creationId xmlns:a16="http://schemas.microsoft.com/office/drawing/2014/main" xmlns="" id="{9E650826-E18D-4EA9-A0AC-B9478389DBFF}"/>
                  </a:ext>
                </a:extLst>
              </p:cNvPr>
              <p:cNvSpPr txBox="1"/>
              <p:nvPr/>
            </p:nvSpPr>
            <p:spPr>
              <a:xfrm>
                <a:off x="2555776" y="2109148"/>
                <a:ext cx="1152128" cy="373063"/>
              </a:xfrm>
              <a:prstGeom prst="rect">
                <a:avLst/>
              </a:prstGeom>
              <a:noFill/>
            </p:spPr>
            <p:txBody>
              <a:bodyPr wrap="square" rtlCol="0">
                <a:spAutoFit/>
              </a:bodyPr>
              <a:lstStyle/>
              <a:p>
                <a:pPr algn="r"/>
                <a:r>
                  <a:rPr lang="en-US" altLang="zh-CN" b="1" dirty="0" smtClean="0">
                    <a:solidFill>
                      <a:schemeClr val="accent1"/>
                    </a:solidFill>
                    <a:effectLst>
                      <a:outerShdw blurRad="38100" dist="38100" dir="2700000" algn="tl">
                        <a:srgbClr val="000000">
                          <a:alpha val="43137"/>
                        </a:srgbClr>
                      </a:outerShdw>
                    </a:effectLst>
                    <a:latin typeface="微软雅黑" pitchFamily="34" charset="-122"/>
                    <a:ea typeface="微软雅黑" pitchFamily="34" charset="-122"/>
                  </a:rPr>
                  <a:t>11</a:t>
                </a:r>
                <a:r>
                  <a:rPr lang="zh-CN" altLang="en-US" b="1" dirty="0" smtClean="0">
                    <a:solidFill>
                      <a:schemeClr val="accent1"/>
                    </a:solidFill>
                    <a:effectLst>
                      <a:outerShdw blurRad="38100" dist="38100" dir="2700000" algn="tl">
                        <a:srgbClr val="000000">
                          <a:alpha val="43137"/>
                        </a:srgbClr>
                      </a:outerShdw>
                    </a:effectLst>
                    <a:latin typeface="微软雅黑" pitchFamily="34" charset="-122"/>
                    <a:ea typeface="微软雅黑" pitchFamily="34" charset="-122"/>
                  </a:rPr>
                  <a:t>月</a:t>
                </a:r>
                <a:endParaRPr lang="zh-CN" altLang="en-US" b="1" dirty="0">
                  <a:solidFill>
                    <a:schemeClr val="accent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3" name="文本框 23">
                <a:extLst>
                  <a:ext uri="{FF2B5EF4-FFF2-40B4-BE49-F238E27FC236}">
                    <a16:creationId xmlns:a16="http://schemas.microsoft.com/office/drawing/2014/main" xmlns="" id="{27EB0737-B701-470C-ACF5-7F678D9DF061}"/>
                  </a:ext>
                </a:extLst>
              </p:cNvPr>
              <p:cNvSpPr txBox="1"/>
              <p:nvPr/>
            </p:nvSpPr>
            <p:spPr>
              <a:xfrm>
                <a:off x="2555776" y="2763693"/>
                <a:ext cx="1152128" cy="373063"/>
              </a:xfrm>
              <a:prstGeom prst="rect">
                <a:avLst/>
              </a:prstGeom>
              <a:noFill/>
            </p:spPr>
            <p:txBody>
              <a:bodyPr wrap="square" rtlCol="0">
                <a:spAutoFit/>
              </a:bodyPr>
              <a:lstStyle/>
              <a:p>
                <a:pPr algn="r"/>
                <a:r>
                  <a:rPr lang="en-US" altLang="zh-CN" b="1" dirty="0" smtClean="0">
                    <a:solidFill>
                      <a:schemeClr val="accent2"/>
                    </a:solidFill>
                    <a:effectLst>
                      <a:outerShdw blurRad="38100" dist="38100" dir="2700000" algn="tl">
                        <a:srgbClr val="000000">
                          <a:alpha val="43137"/>
                        </a:srgbClr>
                      </a:outerShdw>
                    </a:effectLst>
                    <a:latin typeface="微软雅黑" pitchFamily="34" charset="-122"/>
                    <a:ea typeface="微软雅黑" pitchFamily="34" charset="-122"/>
                  </a:rPr>
                  <a:t>11-12</a:t>
                </a:r>
                <a:r>
                  <a:rPr lang="zh-CN" altLang="en-US" b="1" dirty="0" smtClean="0">
                    <a:solidFill>
                      <a:schemeClr val="accent2"/>
                    </a:solidFill>
                    <a:effectLst>
                      <a:outerShdw blurRad="38100" dist="38100" dir="2700000" algn="tl">
                        <a:srgbClr val="000000">
                          <a:alpha val="43137"/>
                        </a:srgbClr>
                      </a:outerShdw>
                    </a:effectLst>
                    <a:latin typeface="微软雅黑" pitchFamily="34" charset="-122"/>
                    <a:ea typeface="微软雅黑" pitchFamily="34" charset="-122"/>
                  </a:rPr>
                  <a:t>月</a:t>
                </a:r>
                <a:endParaRPr lang="zh-CN" altLang="en-US" b="1" dirty="0">
                  <a:solidFill>
                    <a:schemeClr val="accent2"/>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4" name="文本框 23">
                <a:extLst>
                  <a:ext uri="{FF2B5EF4-FFF2-40B4-BE49-F238E27FC236}">
                    <a16:creationId xmlns:a16="http://schemas.microsoft.com/office/drawing/2014/main" xmlns="" id="{76709811-5FD6-48F6-8AFF-973CCCFB1A70}"/>
                  </a:ext>
                </a:extLst>
              </p:cNvPr>
              <p:cNvSpPr txBox="1"/>
              <p:nvPr/>
            </p:nvSpPr>
            <p:spPr>
              <a:xfrm>
                <a:off x="2555776" y="3672785"/>
                <a:ext cx="1152128" cy="373063"/>
              </a:xfrm>
              <a:prstGeom prst="rect">
                <a:avLst/>
              </a:prstGeom>
              <a:noFill/>
            </p:spPr>
            <p:txBody>
              <a:bodyPr wrap="square" rtlCol="0">
                <a:spAutoFit/>
              </a:bodyPr>
              <a:lstStyle/>
              <a:p>
                <a:pPr algn="r"/>
                <a:r>
                  <a:rPr lang="en-US" altLang="zh-CN" b="1" dirty="0" smtClean="0">
                    <a:solidFill>
                      <a:schemeClr val="accent1"/>
                    </a:solidFill>
                    <a:effectLst>
                      <a:outerShdw blurRad="38100" dist="38100" dir="2700000" algn="tl">
                        <a:srgbClr val="000000">
                          <a:alpha val="43137"/>
                        </a:srgbClr>
                      </a:outerShdw>
                    </a:effectLst>
                    <a:latin typeface="微软雅黑" pitchFamily="34" charset="-122"/>
                    <a:ea typeface="微软雅黑" pitchFamily="34" charset="-122"/>
                  </a:rPr>
                  <a:t>12</a:t>
                </a:r>
                <a:r>
                  <a:rPr lang="zh-CN" altLang="en-US" b="1" dirty="0" smtClean="0">
                    <a:solidFill>
                      <a:schemeClr val="accent1"/>
                    </a:solidFill>
                    <a:effectLst>
                      <a:outerShdw blurRad="38100" dist="38100" dir="2700000" algn="tl">
                        <a:srgbClr val="000000">
                          <a:alpha val="43137"/>
                        </a:srgbClr>
                      </a:outerShdw>
                    </a:effectLst>
                    <a:latin typeface="微软雅黑" pitchFamily="34" charset="-122"/>
                    <a:ea typeface="微软雅黑" pitchFamily="34" charset="-122"/>
                  </a:rPr>
                  <a:t>月</a:t>
                </a:r>
                <a:endParaRPr lang="zh-CN" altLang="en-US" b="1" dirty="0">
                  <a:solidFill>
                    <a:schemeClr val="accent1"/>
                  </a:solidFill>
                  <a:effectLst>
                    <a:outerShdw blurRad="38100" dist="38100" dir="2700000" algn="tl">
                      <a:srgbClr val="000000">
                        <a:alpha val="43137"/>
                      </a:srgbClr>
                    </a:outerShdw>
                  </a:effectLst>
                  <a:latin typeface="微软雅黑" pitchFamily="34" charset="-122"/>
                  <a:ea typeface="微软雅黑" pitchFamily="34" charset="-122"/>
                </a:endParaRPr>
              </a:p>
            </p:txBody>
          </p:sp>
          <p:cxnSp>
            <p:nvCxnSpPr>
              <p:cNvPr id="56" name="直接连接符 55">
                <a:extLst>
                  <a:ext uri="{FF2B5EF4-FFF2-40B4-BE49-F238E27FC236}">
                    <a16:creationId xmlns:a16="http://schemas.microsoft.com/office/drawing/2014/main" xmlns="" id="{EA216BE1-2ED7-41D2-A9D9-BCC452E166C0}"/>
                  </a:ext>
                </a:extLst>
              </p:cNvPr>
              <p:cNvCxnSpPr/>
              <p:nvPr/>
            </p:nvCxnSpPr>
            <p:spPr>
              <a:xfrm>
                <a:off x="4211964" y="2286066"/>
                <a:ext cx="302103"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xmlns="" id="{5C60534D-82F6-480F-A904-CC43D1F32B26}"/>
                  </a:ext>
                </a:extLst>
              </p:cNvPr>
              <p:cNvCxnSpPr/>
              <p:nvPr/>
            </p:nvCxnSpPr>
            <p:spPr>
              <a:xfrm>
                <a:off x="4211964" y="2935283"/>
                <a:ext cx="302103"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xmlns="" id="{38D2700A-D718-413D-B4E5-01D5BE894E42}"/>
                  </a:ext>
                </a:extLst>
              </p:cNvPr>
              <p:cNvCxnSpPr/>
              <p:nvPr/>
            </p:nvCxnSpPr>
            <p:spPr>
              <a:xfrm>
                <a:off x="4211964" y="3890968"/>
                <a:ext cx="302103"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cxnSp>
        <p:nvCxnSpPr>
          <p:cNvPr id="35" name="直接连接符 34"/>
          <p:cNvCxnSpPr/>
          <p:nvPr/>
        </p:nvCxnSpPr>
        <p:spPr>
          <a:xfrm rot="16200000" flipH="1">
            <a:off x="-304800" y="4027268"/>
            <a:ext cx="4787900" cy="127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2.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3.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4.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5.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自定义 172">
      <a:dk1>
        <a:sysClr val="windowText" lastClr="000000"/>
      </a:dk1>
      <a:lt1>
        <a:sysClr val="window" lastClr="FFFFFF"/>
      </a:lt1>
      <a:dk2>
        <a:srgbClr val="44546A"/>
      </a:dk2>
      <a:lt2>
        <a:srgbClr val="E7E6E6"/>
      </a:lt2>
      <a:accent1>
        <a:srgbClr val="C00000"/>
      </a:accent1>
      <a:accent2>
        <a:srgbClr val="D9D9D9"/>
      </a:accent2>
      <a:accent3>
        <a:srgbClr val="C00000"/>
      </a:accent3>
      <a:accent4>
        <a:srgbClr val="D9D9D9"/>
      </a:accent4>
      <a:accent5>
        <a:srgbClr val="C00000"/>
      </a:accent5>
      <a:accent6>
        <a:srgbClr val="D9D9D9"/>
      </a:accent6>
      <a:hlink>
        <a:srgbClr val="C00000"/>
      </a:hlink>
      <a:folHlink>
        <a:srgbClr val="D9D9D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lang="zh-CN" altLang="en-US"/>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中性">
  <a:themeElements>
    <a:clrScheme name="自定义 1">
      <a:dk1>
        <a:sysClr val="windowText" lastClr="000000"/>
      </a:dk1>
      <a:lt1>
        <a:sysClr val="window" lastClr="FFFFFF"/>
      </a:lt1>
      <a:dk2>
        <a:srgbClr val="775F55"/>
      </a:dk2>
      <a:lt2>
        <a:srgbClr val="EBDDC3"/>
      </a:lt2>
      <a:accent1>
        <a:srgbClr val="C00000"/>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中性">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中性">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solidFill>
          <a:schemeClr val="accent2"/>
        </a:solidFill>
        <a:ln w="12700">
          <a:solidFill>
            <a:schemeClr val="accent2"/>
          </a:solidFill>
        </a:ln>
      </a:spPr>
      <a:bodyPr rtlCol="0" anchor="ctr"/>
      <a:lstStyle>
        <a:defPPr algn="ctr">
          <a:defRPr>
            <a:cs typeface="+mn-ea"/>
            <a:sym typeface="+mn-l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6299</Words>
  <Application>Microsoft Office PowerPoint</Application>
  <PresentationFormat>全屏显示(4:3)</PresentationFormat>
  <Paragraphs>334</Paragraphs>
  <Slides>55</Slides>
  <Notes>54</Notes>
  <HiddenSlides>0</HiddenSlides>
  <MMClips>0</MMClips>
  <ScaleCrop>false</ScaleCrop>
  <HeadingPairs>
    <vt:vector size="4" baseType="variant">
      <vt:variant>
        <vt:lpstr>主题</vt:lpstr>
      </vt:variant>
      <vt:variant>
        <vt:i4>2</vt:i4>
      </vt:variant>
      <vt:variant>
        <vt:lpstr>幻灯片标题</vt:lpstr>
      </vt:variant>
      <vt:variant>
        <vt:i4>55</vt:i4>
      </vt:variant>
    </vt:vector>
  </HeadingPairs>
  <TitlesOfParts>
    <vt:vector size="57" baseType="lpstr">
      <vt:lpstr>第一PPT，www.1ppt.com</vt:lpstr>
      <vt:lpstr>中性</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北京银行</dc:title>
  <dc:creator/>
  <cp:keywords>www.1ppt.com</cp:keywords>
  <cp:lastModifiedBy/>
  <cp:revision>196</cp:revision>
  <dcterms:created xsi:type="dcterms:W3CDTF">2016-10-17T14:00:00Z</dcterms:created>
  <dcterms:modified xsi:type="dcterms:W3CDTF">2019-08-08T07:26:37Z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2052-10.8.0.6423</vt:lpwstr>
  </property>
</Properties>
</file>