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03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D2D68C8-889C-4AE2-8326-D0CDB9FC10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9A216E7-7D48-4F65-B7F4-56F899AD22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3E6C63A-1FE8-4798-81C0-2059CF5A5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835E-4526-4DED-AFD7-B43659FCB5C7}" type="datetimeFigureOut">
              <a:rPr lang="zh-CN" altLang="en-US" smtClean="0"/>
              <a:t>2023/06/20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7DCC788-B37A-4967-AD3A-CDD169892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946194A-02F0-4AB5-981F-18232CD4E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4507-FEC9-429A-A373-B87F433008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9803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BD914B-FC2C-4D09-A0BF-2EF0E3DD3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47637E8-9203-4FC1-816E-3359D89F0A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79B284D-F5D5-4AB1-8EE5-0B48ADAA5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835E-4526-4DED-AFD7-B43659FCB5C7}" type="datetimeFigureOut">
              <a:rPr lang="zh-CN" altLang="en-US" smtClean="0"/>
              <a:t>2023/06/20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F680419-7643-4E48-99B5-9733D6394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BA01406-552D-459A-9C00-F9F5A2685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4507-FEC9-429A-A373-B87F433008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9247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589CB8F-3F01-4BDE-951F-FBBA0FC9D4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A2B8C80-76DB-434A-BC97-B24AC32B09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4268175-1A12-4040-AC47-A2E1DA7DA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835E-4526-4DED-AFD7-B43659FCB5C7}" type="datetimeFigureOut">
              <a:rPr lang="zh-CN" altLang="en-US" smtClean="0"/>
              <a:t>2023/06/20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77B63ED-D5DF-446C-8734-56863F14F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D26BBDC-FD3A-47FF-A0CD-EE6F95B56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4507-FEC9-429A-A373-B87F433008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3249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7521859-F6E3-4251-8492-34930C655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0DA69E-C76A-4ABA-A867-3A718015E2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C953197-97CB-4924-A17E-5CAA9480C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835E-4526-4DED-AFD7-B43659FCB5C7}" type="datetimeFigureOut">
              <a:rPr lang="zh-CN" altLang="en-US" smtClean="0"/>
              <a:t>2023/06/20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6783B1E-79E0-4936-8D52-378C849E2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3A6DBBD-4E29-4993-8D07-3A4BF3D71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4507-FEC9-429A-A373-B87F433008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939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2AAC7F-E074-407F-AB68-0AE1FC442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0AD8D69-354D-4D59-9403-6F31BE5DC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B4CB25B-98CC-4CB7-8321-5A8DEC3E2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835E-4526-4DED-AFD7-B43659FCB5C7}" type="datetimeFigureOut">
              <a:rPr lang="zh-CN" altLang="en-US" smtClean="0"/>
              <a:t>2023/06/20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1B11CA2-0541-4E4E-B22B-CF43489B6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7D7BCF6-33B0-4980-A1C5-836F839EB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4507-FEC9-429A-A373-B87F433008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1434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325065-2AFB-4BE4-BF2F-C09A3EA06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3CBAC69-012D-4D61-93CC-0B8FFAE34D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325C3A0-00E8-4BFE-BC0F-09FD4AACE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6442CAE-ADE3-42A1-B00B-32AE2DA6E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835E-4526-4DED-AFD7-B43659FCB5C7}" type="datetimeFigureOut">
              <a:rPr lang="zh-CN" altLang="en-US" smtClean="0"/>
              <a:t>2023/06/20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777087F-A2AD-4C42-92B3-5872D8A60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F52FD47-09E8-4786-9BB8-3CB56B4F2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4507-FEC9-429A-A373-B87F433008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367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E2C617D-21C8-467C-B640-D33340EB1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A9A7D19-3390-4628-B8A0-037EA83E3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19AD6DB-981E-4446-8650-047F028233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A44A7B0-FE80-4538-AFD3-BFD3E2E862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21C990D-5A96-4D1E-805D-B57382ECF0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9E7D642-E429-46A9-83D8-1BD0EBFA4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835E-4526-4DED-AFD7-B43659FCB5C7}" type="datetimeFigureOut">
              <a:rPr lang="zh-CN" altLang="en-US" smtClean="0"/>
              <a:t>2023/06/20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9A90A2A-3C5E-45FD-AD12-6A143D9E7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B362AEF-9473-41A5-A864-E51020972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4507-FEC9-429A-A373-B87F433008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0381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6CF730-1BB7-4C64-9700-2C468911A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FAFF6A5-B89B-4573-9527-E060AD8BC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835E-4526-4DED-AFD7-B43659FCB5C7}" type="datetimeFigureOut">
              <a:rPr lang="zh-CN" altLang="en-US" smtClean="0"/>
              <a:t>2023/06/20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3BC4DE2-280D-431A-B396-A07232D7D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BF5B56D-249C-4AE6-BBEC-963F9BB13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4507-FEC9-429A-A373-B87F433008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504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8FD0BD50-146F-41E3-94AA-6E9B81A09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835E-4526-4DED-AFD7-B43659FCB5C7}" type="datetimeFigureOut">
              <a:rPr lang="zh-CN" altLang="en-US" smtClean="0"/>
              <a:t>2023/06/20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D845E7E-2D4E-47CF-91A8-95923C929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C5B1E91-0D06-4C32-AE49-F5121C1FD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4507-FEC9-429A-A373-B87F433008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7285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0B5B91F-C118-4F5F-8E0A-85032F838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1BD5B34-A102-42E5-B7D4-FDAA14D34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05CCC9A-32E0-4A3D-9FEA-AD5A5C9FEB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04EBFFF-9439-4166-BBF1-5EFED645E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835E-4526-4DED-AFD7-B43659FCB5C7}" type="datetimeFigureOut">
              <a:rPr lang="zh-CN" altLang="en-US" smtClean="0"/>
              <a:t>2023/06/20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3738278-02C6-45ED-BA4D-C6CBA33C9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34BB0F8-88EC-47CC-B47A-E4154D742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4507-FEC9-429A-A373-B87F433008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1040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89E2C6-5210-4698-85FA-7B5AE8694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2E19CD6A-05E4-421A-AF8D-C9DEEB3209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E38FD9B-FE18-4727-9A43-2922BA4714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A5AC5D1-3CA8-4075-823F-54305D18B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1835E-4526-4DED-AFD7-B43659FCB5C7}" type="datetimeFigureOut">
              <a:rPr lang="zh-CN" altLang="en-US" smtClean="0"/>
              <a:t>2023/06/20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0B7928A-D61D-4B95-BA71-8F5B0BF99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89D3DDE-F6CE-4F65-943D-28FC333DA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4507-FEC9-429A-A373-B87F433008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7189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E9628299-8D3F-4987-ACEA-2584CF3EC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77BA437-13CB-41EA-827A-E37AB04C24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9541CE9-C493-490A-9548-FDC0BB5A3E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1835E-4526-4DED-AFD7-B43659FCB5C7}" type="datetimeFigureOut">
              <a:rPr lang="zh-CN" altLang="en-US" smtClean="0"/>
              <a:t>2023/06/20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CEBBD92-7595-468A-83BC-C8C0DC245D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F9903BE-E697-48C0-B88B-9AC077AAF9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A4507-FEC9-429A-A373-B87F433008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585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pro.gdstc.gd.gov.cn/egrantweb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BD0C123C-DBED-436B-A45C-D9639AFC7CB6}"/>
              </a:ext>
            </a:extLst>
          </p:cNvPr>
          <p:cNvSpPr txBox="1"/>
          <p:nvPr/>
        </p:nvSpPr>
        <p:spPr>
          <a:xfrm>
            <a:off x="0" y="0"/>
            <a:ext cx="12192000" cy="21209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b="1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一、登录系统：</a:t>
            </a:r>
            <a:endParaRPr lang="zh-CN" altLang="zh-CN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457200">
              <a:lnSpc>
                <a:spcPct val="150000"/>
              </a:lnSpc>
            </a:pPr>
            <a:r>
              <a:rPr lang="zh-CN" altLang="zh-CN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项目负责人登录“广东省科技业务管理阳光政务平台”</a:t>
            </a:r>
            <a:r>
              <a:rPr lang="zh-CN" altLang="en-US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http://pro.gdstc.gd.gov.cn/egrantweb/</a:t>
            </a:r>
            <a:endParaRPr lang="en-US" altLang="zh-CN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457200">
              <a:lnSpc>
                <a:spcPct val="150000"/>
              </a:lnSpc>
            </a:pPr>
            <a:r>
              <a:rPr lang="zh-CN" altLang="zh-CN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如无账号或有其他登录问题请联系学院科研秘书开通或解决。</a:t>
            </a:r>
            <a:endParaRPr lang="zh-CN" altLang="zh-CN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b="1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二、新增项目申请：</a:t>
            </a:r>
            <a:endParaRPr lang="en-US" altLang="zh-CN" b="1" kern="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457200">
              <a:lnSpc>
                <a:spcPct val="150000"/>
              </a:lnSpc>
            </a:pPr>
            <a:r>
              <a:rPr lang="en-US" altLang="zh-CN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altLang="zh-CN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zh-CN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依次点击“申报管理→填写申请书→新增项目申请”。</a:t>
            </a:r>
            <a:endParaRPr lang="zh-CN" altLang="zh-CN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2818B79D-65EE-4FA5-A5A2-A54CE338538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53" y="2071560"/>
            <a:ext cx="12208105" cy="1074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113DA836-CD3E-446B-BC08-89E07A6DB78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8" y="3660587"/>
            <a:ext cx="12193624" cy="31974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文本框 10">
            <a:extLst>
              <a:ext uri="{FF2B5EF4-FFF2-40B4-BE49-F238E27FC236}">
                <a16:creationId xmlns:a16="http://schemas.microsoft.com/office/drawing/2014/main" id="{C7761AF7-52E3-4CA6-ABD5-3E97EDFBAB01}"/>
              </a:ext>
            </a:extLst>
          </p:cNvPr>
          <p:cNvSpPr txBox="1"/>
          <p:nvPr/>
        </p:nvSpPr>
        <p:spPr>
          <a:xfrm>
            <a:off x="6428" y="3163247"/>
            <a:ext cx="12185572" cy="4589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en-US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依次点击</a:t>
            </a:r>
            <a:r>
              <a:rPr lang="en-US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zh-CN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区域创新能力与支撑保障体系建设→技术合同认定登记→操作</a:t>
            </a:r>
            <a:r>
              <a:rPr lang="en-US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r>
              <a:rPr lang="zh-CN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zh-CN" sz="18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336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A55C8D83-1CCE-4BE7-AC97-F3FDBA0A2A5A}"/>
              </a:ext>
            </a:extLst>
          </p:cNvPr>
          <p:cNvSpPr txBox="1"/>
          <p:nvPr/>
        </p:nvSpPr>
        <p:spPr>
          <a:xfrm>
            <a:off x="-1904" y="160020"/>
            <a:ext cx="121939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l"/>
            <a:r>
              <a:rPr lang="en-US" altLang="zh-CN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3. </a:t>
            </a:r>
            <a:r>
              <a:rPr lang="zh-CN" altLang="zh-CN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选择</a:t>
            </a:r>
            <a:r>
              <a:rPr lang="en-US" altLang="zh-CN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“</a:t>
            </a:r>
            <a:r>
              <a:rPr lang="zh-CN" altLang="zh-CN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卖方单位</a:t>
            </a:r>
            <a:r>
              <a:rPr lang="en-US" altLang="zh-CN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”</a:t>
            </a:r>
            <a:r>
              <a:rPr lang="zh-CN" altLang="zh-CN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，点击</a:t>
            </a:r>
            <a:r>
              <a:rPr lang="en-US" altLang="zh-CN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“</a:t>
            </a:r>
            <a:r>
              <a:rPr lang="zh-CN" altLang="zh-CN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填写申请</a:t>
            </a:r>
            <a:r>
              <a:rPr lang="en-US" altLang="zh-CN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”</a:t>
            </a:r>
            <a:r>
              <a:rPr lang="zh-CN" altLang="zh-CN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。</a:t>
            </a:r>
            <a:endParaRPr lang="zh-CN" altLang="zh-CN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D51C55F3-D1C0-4FA2-886B-71C080F16C8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222"/>
            <a:ext cx="12203996" cy="209962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07D80965-9663-4A1A-A81D-8DE9D357DD73}"/>
              </a:ext>
            </a:extLst>
          </p:cNvPr>
          <p:cNvSpPr txBox="1"/>
          <p:nvPr/>
        </p:nvSpPr>
        <p:spPr>
          <a:xfrm>
            <a:off x="-1904" y="2847936"/>
            <a:ext cx="1219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l"/>
            <a:r>
              <a:rPr lang="en-US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4. </a:t>
            </a:r>
            <a:r>
              <a:rPr lang="zh-CN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在“真实性承诺函上签字”。</a:t>
            </a:r>
            <a:endParaRPr lang="zh-CN" altLang="zh-CN" sz="14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C62667DC-E517-46CD-8031-4BA3EE07D8B9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3251558"/>
            <a:ext cx="12190096" cy="359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641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F3DA5D41-54F4-4695-8F57-5AB716885AE1}"/>
              </a:ext>
            </a:extLst>
          </p:cNvPr>
          <p:cNvSpPr txBox="1"/>
          <p:nvPr/>
        </p:nvSpPr>
        <p:spPr>
          <a:xfrm>
            <a:off x="0" y="857251"/>
            <a:ext cx="1219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81000" algn="l"/>
            <a:r>
              <a:rPr lang="en-US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5. </a:t>
            </a:r>
            <a:r>
              <a:rPr lang="zh-CN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依次填写：“卖方基本信息”、“买方基本信息”、</a:t>
            </a:r>
            <a:r>
              <a:rPr lang="en-US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“</a:t>
            </a:r>
            <a:r>
              <a:rPr lang="zh-CN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合同信息</a:t>
            </a:r>
            <a:r>
              <a:rPr lang="en-US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”</a:t>
            </a:r>
            <a:r>
              <a:rPr lang="zh-CN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。</a:t>
            </a:r>
            <a:endParaRPr lang="zh-CN" altLang="zh-CN" sz="14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928E5BC3-367A-4612-9F5E-95BCA9D2E7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288097"/>
            <a:ext cx="12186399" cy="47698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3103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879653A8-859F-4933-B1F5-C12CA8EF9841}"/>
              </a:ext>
            </a:extLst>
          </p:cNvPr>
          <p:cNvSpPr txBox="1"/>
          <p:nvPr/>
        </p:nvSpPr>
        <p:spPr>
          <a:xfrm>
            <a:off x="-16606" y="1404829"/>
            <a:ext cx="1219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6. </a:t>
            </a:r>
            <a:r>
              <a:rPr lang="zh-CN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在</a:t>
            </a:r>
            <a:r>
              <a:rPr lang="en-US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“</a:t>
            </a:r>
            <a:r>
              <a:rPr lang="zh-CN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附件清单</a:t>
            </a:r>
            <a:r>
              <a:rPr lang="en-US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”</a:t>
            </a:r>
            <a:r>
              <a:rPr lang="zh-CN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点击“增加新附件”，上传盖章版的合同原件、技术方案、财务预算清单扫描件并提交审核。</a:t>
            </a:r>
            <a:endParaRPr lang="zh-CN" altLang="zh-CN" sz="14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E4B264BC-2ED0-45FE-B4D6-29A3C91C22C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21046"/>
            <a:ext cx="12175394" cy="28159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769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610AF703-67FC-4C74-BEB4-A826CF1CFD13}"/>
              </a:ext>
            </a:extLst>
          </p:cNvPr>
          <p:cNvSpPr txBox="1"/>
          <p:nvPr/>
        </p:nvSpPr>
        <p:spPr>
          <a:xfrm>
            <a:off x="0" y="1208713"/>
            <a:ext cx="12192000" cy="33673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zh-CN" b="1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二、填写技术合同申请书页面</a:t>
            </a:r>
            <a:endParaRPr lang="zh-CN" altLang="zh-CN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zh-CN" altLang="zh-CN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zh-CN" altLang="zh-CN" kern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合技术合同登记申报书内容包括：买方信息、卖方信息、合同信息。页面中带“</a:t>
            </a:r>
            <a:r>
              <a:rPr lang="en-US" altLang="zh-CN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</a:t>
            </a:r>
            <a:r>
              <a:rPr lang="zh-CN" altLang="zh-CN" kern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”表示必填内容。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zh-CN" altLang="zh-CN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同成交总金额”及“技术交易额”单位为“元”，“技术交易额”按成交总金额减去 “外购的设备、软件、实验材料” 购买费，即购置设备、仪器、零部件等非技术性费用不属于免税范围，见财务预算清单。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zh-CN" altLang="zh-CN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技术开发合同</a:t>
            </a:r>
            <a:r>
              <a:rPr lang="zh-CN" altLang="zh-CN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的“知识产权”一栏应填写，如“发明专利”等。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zh-CN" altLang="zh-CN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合同信息中“登记机构”为</a:t>
            </a:r>
            <a:r>
              <a:rPr lang="zh-CN" altLang="zh-CN" b="1" kern="100" dirty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“广东省技术市场协会”</a:t>
            </a:r>
            <a:r>
              <a:rPr lang="zh-CN" altLang="zh-CN" kern="100" dirty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zh-CN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zh-CN" altLang="zh-CN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特别提醒：在申报书的填写过程中，请注意点击“保存”按钮来保存您所输入的信息。</a:t>
            </a:r>
            <a:r>
              <a:rPr lang="zh-CN" altLang="zh-CN" b="1" kern="100" dirty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完成填写后，点击提交</a:t>
            </a:r>
            <a:r>
              <a:rPr lang="zh-CN" altLang="zh-CN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，可继续填报新项目。</a:t>
            </a:r>
            <a:endParaRPr lang="zh-CN" altLang="zh-CN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28538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309</Words>
  <Application>Microsoft Office PowerPoint</Application>
  <PresentationFormat>宽屏</PresentationFormat>
  <Paragraphs>16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等线</vt:lpstr>
      <vt:lpstr>等线 Light</vt:lpstr>
      <vt:lpstr>微软雅黑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Qiqi Lin</dc:creator>
  <cp:lastModifiedBy>Qiqi Lin</cp:lastModifiedBy>
  <cp:revision>4</cp:revision>
  <dcterms:created xsi:type="dcterms:W3CDTF">2023-06-20T09:17:10Z</dcterms:created>
  <dcterms:modified xsi:type="dcterms:W3CDTF">2023-06-20T09:51:24Z</dcterms:modified>
</cp:coreProperties>
</file>